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1383625" cy="15119350"/>
  <p:notesSz cx="14662150" cy="209264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490"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2474395"/>
            <a:ext cx="18176081" cy="5263774"/>
          </a:xfrm>
        </p:spPr>
        <p:txBody>
          <a:bodyPr anchor="b"/>
          <a:lstStyle>
            <a:lvl1pPr algn="ctr">
              <a:defRPr sz="13228"/>
            </a:lvl1pPr>
          </a:lstStyle>
          <a:p>
            <a:r>
              <a:rPr lang="en-US"/>
              <a:t>Click to edit Master title style</a:t>
            </a:r>
            <a:endParaRPr lang="en-US" dirty="0"/>
          </a:p>
        </p:txBody>
      </p:sp>
      <p:sp>
        <p:nvSpPr>
          <p:cNvPr id="3" name="Subtitle 2"/>
          <p:cNvSpPr>
            <a:spLocks noGrp="1"/>
          </p:cNvSpPr>
          <p:nvPr>
            <p:ph type="subTitle" idx="1"/>
          </p:nvPr>
        </p:nvSpPr>
        <p:spPr>
          <a:xfrm>
            <a:off x="2672953" y="7941160"/>
            <a:ext cx="16037719" cy="3650342"/>
          </a:xfrm>
        </p:spPr>
        <p:txBody>
          <a:bodyPr/>
          <a:lstStyle>
            <a:lvl1pPr marL="0" indent="0" algn="ctr">
              <a:buNone/>
              <a:defRPr sz="5291"/>
            </a:lvl1pPr>
            <a:lvl2pPr marL="1007943" indent="0" algn="ctr">
              <a:buNone/>
              <a:defRPr sz="4409"/>
            </a:lvl2pPr>
            <a:lvl3pPr marL="2015886" indent="0" algn="ctr">
              <a:buNone/>
              <a:defRPr sz="3968"/>
            </a:lvl3pPr>
            <a:lvl4pPr marL="3023829" indent="0" algn="ctr">
              <a:buNone/>
              <a:defRPr sz="3527"/>
            </a:lvl4pPr>
            <a:lvl5pPr marL="4031772" indent="0" algn="ctr">
              <a:buNone/>
              <a:defRPr sz="3527"/>
            </a:lvl5pPr>
            <a:lvl6pPr marL="5039716" indent="0" algn="ctr">
              <a:buNone/>
              <a:defRPr sz="3527"/>
            </a:lvl6pPr>
            <a:lvl7pPr marL="6047659" indent="0" algn="ctr">
              <a:buNone/>
              <a:defRPr sz="3527"/>
            </a:lvl7pPr>
            <a:lvl8pPr marL="7055602" indent="0" algn="ctr">
              <a:buNone/>
              <a:defRPr sz="3527"/>
            </a:lvl8pPr>
            <a:lvl9pPr marL="8063545" indent="0" algn="ctr">
              <a:buNone/>
              <a:defRPr sz="35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DDF1D7-DD63-493E-9996-AAF48D886540}" type="datetimeFigureOut">
              <a:rPr lang="en-GB" smtClean="0"/>
              <a:t>31/01/2018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0439738-09F0-4B3F-9246-CDB181F630E4}" type="slidenum">
              <a:rPr lang="en-GB" smtClean="0"/>
              <a:t>‹#›</a:t>
            </a:fld>
            <a:endParaRPr lang="en-GB" dirty="0"/>
          </a:p>
        </p:txBody>
      </p:sp>
    </p:spTree>
    <p:extLst>
      <p:ext uri="{BB962C8B-B14F-4D97-AF65-F5344CB8AC3E}">
        <p14:creationId xmlns:p14="http://schemas.microsoft.com/office/powerpoint/2010/main" val="1263581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DDF1D7-DD63-493E-9996-AAF48D886540}" type="datetimeFigureOut">
              <a:rPr lang="en-GB" smtClean="0"/>
              <a:t>31/01/2018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0439738-09F0-4B3F-9246-CDB181F630E4}" type="slidenum">
              <a:rPr lang="en-GB" smtClean="0"/>
              <a:t>‹#›</a:t>
            </a:fld>
            <a:endParaRPr lang="en-GB" dirty="0"/>
          </a:p>
        </p:txBody>
      </p:sp>
    </p:spTree>
    <p:extLst>
      <p:ext uri="{BB962C8B-B14F-4D97-AF65-F5344CB8AC3E}">
        <p14:creationId xmlns:p14="http://schemas.microsoft.com/office/powerpoint/2010/main" val="1783905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804966"/>
            <a:ext cx="4610844" cy="128129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125" y="804966"/>
            <a:ext cx="13565237" cy="128129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DDF1D7-DD63-493E-9996-AAF48D886540}" type="datetimeFigureOut">
              <a:rPr lang="en-GB" smtClean="0"/>
              <a:t>31/01/2018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0439738-09F0-4B3F-9246-CDB181F630E4}" type="slidenum">
              <a:rPr lang="en-GB" smtClean="0"/>
              <a:t>‹#›</a:t>
            </a:fld>
            <a:endParaRPr lang="en-GB" dirty="0"/>
          </a:p>
        </p:txBody>
      </p:sp>
    </p:spTree>
    <p:extLst>
      <p:ext uri="{BB962C8B-B14F-4D97-AF65-F5344CB8AC3E}">
        <p14:creationId xmlns:p14="http://schemas.microsoft.com/office/powerpoint/2010/main" val="3867151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DDF1D7-DD63-493E-9996-AAF48D886540}" type="datetimeFigureOut">
              <a:rPr lang="en-GB" smtClean="0"/>
              <a:t>31/01/2018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0439738-09F0-4B3F-9246-CDB181F630E4}" type="slidenum">
              <a:rPr lang="en-GB" smtClean="0"/>
              <a:t>‹#›</a:t>
            </a:fld>
            <a:endParaRPr lang="en-GB" dirty="0"/>
          </a:p>
        </p:txBody>
      </p:sp>
    </p:spTree>
    <p:extLst>
      <p:ext uri="{BB962C8B-B14F-4D97-AF65-F5344CB8AC3E}">
        <p14:creationId xmlns:p14="http://schemas.microsoft.com/office/powerpoint/2010/main" val="1626128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3769342"/>
            <a:ext cx="18443377" cy="6289229"/>
          </a:xfrm>
        </p:spPr>
        <p:txBody>
          <a:bodyPr anchor="b"/>
          <a:lstStyle>
            <a:lvl1pPr>
              <a:defRPr sz="13228"/>
            </a:lvl1pPr>
          </a:lstStyle>
          <a:p>
            <a:r>
              <a:rPr lang="en-US"/>
              <a:t>Click to edit Master title style</a:t>
            </a:r>
            <a:endParaRPr lang="en-US" dirty="0"/>
          </a:p>
        </p:txBody>
      </p:sp>
      <p:sp>
        <p:nvSpPr>
          <p:cNvPr id="3" name="Text Placeholder 2"/>
          <p:cNvSpPr>
            <a:spLocks noGrp="1"/>
          </p:cNvSpPr>
          <p:nvPr>
            <p:ph type="body" idx="1"/>
          </p:nvPr>
        </p:nvSpPr>
        <p:spPr>
          <a:xfrm>
            <a:off x="1458988" y="10118069"/>
            <a:ext cx="18443377" cy="3307357"/>
          </a:xfrm>
        </p:spPr>
        <p:txBody>
          <a:bodyPr/>
          <a:lstStyle>
            <a:lvl1pPr marL="0" indent="0">
              <a:buNone/>
              <a:defRPr sz="5291">
                <a:solidFill>
                  <a:schemeClr val="tx1"/>
                </a:solidFill>
              </a:defRPr>
            </a:lvl1pPr>
            <a:lvl2pPr marL="1007943" indent="0">
              <a:buNone/>
              <a:defRPr sz="4409">
                <a:solidFill>
                  <a:schemeClr val="tx1">
                    <a:tint val="75000"/>
                  </a:schemeClr>
                </a:solidFill>
              </a:defRPr>
            </a:lvl2pPr>
            <a:lvl3pPr marL="2015886" indent="0">
              <a:buNone/>
              <a:defRPr sz="3968">
                <a:solidFill>
                  <a:schemeClr val="tx1">
                    <a:tint val="75000"/>
                  </a:schemeClr>
                </a:solidFill>
              </a:defRPr>
            </a:lvl3pPr>
            <a:lvl4pPr marL="3023829" indent="0">
              <a:buNone/>
              <a:defRPr sz="3527">
                <a:solidFill>
                  <a:schemeClr val="tx1">
                    <a:tint val="75000"/>
                  </a:schemeClr>
                </a:solidFill>
              </a:defRPr>
            </a:lvl4pPr>
            <a:lvl5pPr marL="4031772" indent="0">
              <a:buNone/>
              <a:defRPr sz="3527">
                <a:solidFill>
                  <a:schemeClr val="tx1">
                    <a:tint val="75000"/>
                  </a:schemeClr>
                </a:solidFill>
              </a:defRPr>
            </a:lvl5pPr>
            <a:lvl6pPr marL="5039716" indent="0">
              <a:buNone/>
              <a:defRPr sz="3527">
                <a:solidFill>
                  <a:schemeClr val="tx1">
                    <a:tint val="75000"/>
                  </a:schemeClr>
                </a:solidFill>
              </a:defRPr>
            </a:lvl6pPr>
            <a:lvl7pPr marL="6047659" indent="0">
              <a:buNone/>
              <a:defRPr sz="3527">
                <a:solidFill>
                  <a:schemeClr val="tx1">
                    <a:tint val="75000"/>
                  </a:schemeClr>
                </a:solidFill>
              </a:defRPr>
            </a:lvl7pPr>
            <a:lvl8pPr marL="7055602" indent="0">
              <a:buNone/>
              <a:defRPr sz="3527">
                <a:solidFill>
                  <a:schemeClr val="tx1">
                    <a:tint val="75000"/>
                  </a:schemeClr>
                </a:solidFill>
              </a:defRPr>
            </a:lvl8pPr>
            <a:lvl9pPr marL="8063545" indent="0">
              <a:buNone/>
              <a:defRPr sz="352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DDF1D7-DD63-493E-9996-AAF48D886540}" type="datetimeFigureOut">
              <a:rPr lang="en-GB" smtClean="0"/>
              <a:t>31/01/2018</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0439738-09F0-4B3F-9246-CDB181F630E4}" type="slidenum">
              <a:rPr lang="en-GB" smtClean="0"/>
              <a:t>‹#›</a:t>
            </a:fld>
            <a:endParaRPr lang="en-GB" dirty="0"/>
          </a:p>
        </p:txBody>
      </p:sp>
    </p:spTree>
    <p:extLst>
      <p:ext uri="{BB962C8B-B14F-4D97-AF65-F5344CB8AC3E}">
        <p14:creationId xmlns:p14="http://schemas.microsoft.com/office/powerpoint/2010/main" val="98478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124" y="4024827"/>
            <a:ext cx="9088041" cy="95930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5460" y="4024827"/>
            <a:ext cx="9088041" cy="95930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DDF1D7-DD63-493E-9996-AAF48D886540}" type="datetimeFigureOut">
              <a:rPr lang="en-GB" smtClean="0"/>
              <a:t>31/01/2018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0439738-09F0-4B3F-9246-CDB181F630E4}" type="slidenum">
              <a:rPr lang="en-GB" smtClean="0"/>
              <a:t>‹#›</a:t>
            </a:fld>
            <a:endParaRPr lang="en-GB" dirty="0"/>
          </a:p>
        </p:txBody>
      </p:sp>
    </p:spTree>
    <p:extLst>
      <p:ext uri="{BB962C8B-B14F-4D97-AF65-F5344CB8AC3E}">
        <p14:creationId xmlns:p14="http://schemas.microsoft.com/office/powerpoint/2010/main" val="1714353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804969"/>
            <a:ext cx="18443377" cy="29223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2912" y="3706342"/>
            <a:ext cx="9046274"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US"/>
              <a:t>Edit Master text styles</a:t>
            </a:r>
          </a:p>
        </p:txBody>
      </p:sp>
      <p:sp>
        <p:nvSpPr>
          <p:cNvPr id="4" name="Content Placeholder 3"/>
          <p:cNvSpPr>
            <a:spLocks noGrp="1"/>
          </p:cNvSpPr>
          <p:nvPr>
            <p:ph sz="half" idx="2"/>
          </p:nvPr>
        </p:nvSpPr>
        <p:spPr>
          <a:xfrm>
            <a:off x="1472912" y="5522763"/>
            <a:ext cx="9046274" cy="8123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5461" y="3706342"/>
            <a:ext cx="9090826"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US"/>
              <a:t>Edit Master text styles</a:t>
            </a:r>
          </a:p>
        </p:txBody>
      </p:sp>
      <p:sp>
        <p:nvSpPr>
          <p:cNvPr id="6" name="Content Placeholder 5"/>
          <p:cNvSpPr>
            <a:spLocks noGrp="1"/>
          </p:cNvSpPr>
          <p:nvPr>
            <p:ph sz="quarter" idx="4"/>
          </p:nvPr>
        </p:nvSpPr>
        <p:spPr>
          <a:xfrm>
            <a:off x="10825461" y="5522763"/>
            <a:ext cx="9090826" cy="8123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DDF1D7-DD63-493E-9996-AAF48D886540}" type="datetimeFigureOut">
              <a:rPr lang="en-GB" smtClean="0"/>
              <a:t>31/01/2018</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A0439738-09F0-4B3F-9246-CDB181F630E4}" type="slidenum">
              <a:rPr lang="en-GB" smtClean="0"/>
              <a:t>‹#›</a:t>
            </a:fld>
            <a:endParaRPr lang="en-GB" dirty="0"/>
          </a:p>
        </p:txBody>
      </p:sp>
    </p:spTree>
    <p:extLst>
      <p:ext uri="{BB962C8B-B14F-4D97-AF65-F5344CB8AC3E}">
        <p14:creationId xmlns:p14="http://schemas.microsoft.com/office/powerpoint/2010/main" val="1459746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DDF1D7-DD63-493E-9996-AAF48D886540}" type="datetimeFigureOut">
              <a:rPr lang="en-GB" smtClean="0"/>
              <a:t>31/01/2018</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A0439738-09F0-4B3F-9246-CDB181F630E4}" type="slidenum">
              <a:rPr lang="en-GB" smtClean="0"/>
              <a:t>‹#›</a:t>
            </a:fld>
            <a:endParaRPr lang="en-GB" dirty="0"/>
          </a:p>
        </p:txBody>
      </p:sp>
    </p:spTree>
    <p:extLst>
      <p:ext uri="{BB962C8B-B14F-4D97-AF65-F5344CB8AC3E}">
        <p14:creationId xmlns:p14="http://schemas.microsoft.com/office/powerpoint/2010/main" val="1859023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DDF1D7-DD63-493E-9996-AAF48D886540}" type="datetimeFigureOut">
              <a:rPr lang="en-GB" smtClean="0"/>
              <a:t>31/01/2018</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A0439738-09F0-4B3F-9246-CDB181F630E4}" type="slidenum">
              <a:rPr lang="en-GB" smtClean="0"/>
              <a:t>‹#›</a:t>
            </a:fld>
            <a:endParaRPr lang="en-GB" dirty="0"/>
          </a:p>
        </p:txBody>
      </p:sp>
    </p:spTree>
    <p:extLst>
      <p:ext uri="{BB962C8B-B14F-4D97-AF65-F5344CB8AC3E}">
        <p14:creationId xmlns:p14="http://schemas.microsoft.com/office/powerpoint/2010/main" val="1517006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007957"/>
            <a:ext cx="6896776" cy="3527848"/>
          </a:xfrm>
        </p:spPr>
        <p:txBody>
          <a:bodyPr anchor="b"/>
          <a:lstStyle>
            <a:lvl1pPr>
              <a:defRPr sz="7055"/>
            </a:lvl1pPr>
          </a:lstStyle>
          <a:p>
            <a:r>
              <a:rPr lang="en-US"/>
              <a:t>Click to edit Master title style</a:t>
            </a:r>
            <a:endParaRPr lang="en-US" dirty="0"/>
          </a:p>
        </p:txBody>
      </p:sp>
      <p:sp>
        <p:nvSpPr>
          <p:cNvPr id="3" name="Content Placeholder 2"/>
          <p:cNvSpPr>
            <a:spLocks noGrp="1"/>
          </p:cNvSpPr>
          <p:nvPr>
            <p:ph idx="1"/>
          </p:nvPr>
        </p:nvSpPr>
        <p:spPr>
          <a:xfrm>
            <a:off x="9090826" y="2176910"/>
            <a:ext cx="10825460" cy="10744538"/>
          </a:xfrm>
        </p:spPr>
        <p:txBody>
          <a:bodyPr/>
          <a:lstStyle>
            <a:lvl1pPr>
              <a:defRPr sz="7055"/>
            </a:lvl1pPr>
            <a:lvl2pPr>
              <a:defRPr sz="6173"/>
            </a:lvl2pPr>
            <a:lvl3pPr>
              <a:defRPr sz="5291"/>
            </a:lvl3pPr>
            <a:lvl4pPr>
              <a:defRPr sz="4409"/>
            </a:lvl4pPr>
            <a:lvl5pPr>
              <a:defRPr sz="4409"/>
            </a:lvl5pPr>
            <a:lvl6pPr>
              <a:defRPr sz="4409"/>
            </a:lvl6pPr>
            <a:lvl7pPr>
              <a:defRPr sz="4409"/>
            </a:lvl7pPr>
            <a:lvl8pPr>
              <a:defRPr sz="4409"/>
            </a:lvl8pPr>
            <a:lvl9pPr>
              <a:defRPr sz="440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2909" y="4535805"/>
            <a:ext cx="6896776"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US"/>
              <a:t>Edit Master text styles</a:t>
            </a:r>
          </a:p>
        </p:txBody>
      </p:sp>
      <p:sp>
        <p:nvSpPr>
          <p:cNvPr id="5" name="Date Placeholder 4"/>
          <p:cNvSpPr>
            <a:spLocks noGrp="1"/>
          </p:cNvSpPr>
          <p:nvPr>
            <p:ph type="dt" sz="half" idx="10"/>
          </p:nvPr>
        </p:nvSpPr>
        <p:spPr/>
        <p:txBody>
          <a:bodyPr/>
          <a:lstStyle/>
          <a:p>
            <a:fld id="{75DDF1D7-DD63-493E-9996-AAF48D886540}" type="datetimeFigureOut">
              <a:rPr lang="en-GB" smtClean="0"/>
              <a:t>31/01/2018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0439738-09F0-4B3F-9246-CDB181F630E4}" type="slidenum">
              <a:rPr lang="en-GB" smtClean="0"/>
              <a:t>‹#›</a:t>
            </a:fld>
            <a:endParaRPr lang="en-GB" dirty="0"/>
          </a:p>
        </p:txBody>
      </p:sp>
    </p:spTree>
    <p:extLst>
      <p:ext uri="{BB962C8B-B14F-4D97-AF65-F5344CB8AC3E}">
        <p14:creationId xmlns:p14="http://schemas.microsoft.com/office/powerpoint/2010/main" val="442218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007957"/>
            <a:ext cx="6896776" cy="3527848"/>
          </a:xfrm>
        </p:spPr>
        <p:txBody>
          <a:bodyPr anchor="b"/>
          <a:lstStyle>
            <a:lvl1pPr>
              <a:defRPr sz="7055"/>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0826" y="2176910"/>
            <a:ext cx="10825460" cy="10744538"/>
          </a:xfrm>
        </p:spPr>
        <p:txBody>
          <a:bodyPr anchor="t"/>
          <a:lstStyle>
            <a:lvl1pPr marL="0" indent="0">
              <a:buNone/>
              <a:defRPr sz="7055"/>
            </a:lvl1pPr>
            <a:lvl2pPr marL="1007943" indent="0">
              <a:buNone/>
              <a:defRPr sz="6173"/>
            </a:lvl2pPr>
            <a:lvl3pPr marL="2015886" indent="0">
              <a:buNone/>
              <a:defRPr sz="5291"/>
            </a:lvl3pPr>
            <a:lvl4pPr marL="3023829" indent="0">
              <a:buNone/>
              <a:defRPr sz="4409"/>
            </a:lvl4pPr>
            <a:lvl5pPr marL="4031772" indent="0">
              <a:buNone/>
              <a:defRPr sz="4409"/>
            </a:lvl5pPr>
            <a:lvl6pPr marL="5039716" indent="0">
              <a:buNone/>
              <a:defRPr sz="4409"/>
            </a:lvl6pPr>
            <a:lvl7pPr marL="6047659" indent="0">
              <a:buNone/>
              <a:defRPr sz="4409"/>
            </a:lvl7pPr>
            <a:lvl8pPr marL="7055602" indent="0">
              <a:buNone/>
              <a:defRPr sz="4409"/>
            </a:lvl8pPr>
            <a:lvl9pPr marL="8063545" indent="0">
              <a:buNone/>
              <a:defRPr sz="4409"/>
            </a:lvl9pPr>
          </a:lstStyle>
          <a:p>
            <a:r>
              <a:rPr lang="en-US" dirty="0"/>
              <a:t>Click icon to add picture</a:t>
            </a:r>
          </a:p>
        </p:txBody>
      </p:sp>
      <p:sp>
        <p:nvSpPr>
          <p:cNvPr id="4" name="Text Placeholder 3"/>
          <p:cNvSpPr>
            <a:spLocks noGrp="1"/>
          </p:cNvSpPr>
          <p:nvPr>
            <p:ph type="body" sz="half" idx="2"/>
          </p:nvPr>
        </p:nvSpPr>
        <p:spPr>
          <a:xfrm>
            <a:off x="1472909" y="4535805"/>
            <a:ext cx="6896776"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US"/>
              <a:t>Edit Master text styles</a:t>
            </a:r>
          </a:p>
        </p:txBody>
      </p:sp>
      <p:sp>
        <p:nvSpPr>
          <p:cNvPr id="5" name="Date Placeholder 4"/>
          <p:cNvSpPr>
            <a:spLocks noGrp="1"/>
          </p:cNvSpPr>
          <p:nvPr>
            <p:ph type="dt" sz="half" idx="10"/>
          </p:nvPr>
        </p:nvSpPr>
        <p:spPr/>
        <p:txBody>
          <a:bodyPr/>
          <a:lstStyle/>
          <a:p>
            <a:fld id="{75DDF1D7-DD63-493E-9996-AAF48D886540}" type="datetimeFigureOut">
              <a:rPr lang="en-GB" smtClean="0"/>
              <a:t>31/01/2018</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0439738-09F0-4B3F-9246-CDB181F630E4}" type="slidenum">
              <a:rPr lang="en-GB" smtClean="0"/>
              <a:t>‹#›</a:t>
            </a:fld>
            <a:endParaRPr lang="en-GB" dirty="0"/>
          </a:p>
        </p:txBody>
      </p:sp>
    </p:spTree>
    <p:extLst>
      <p:ext uri="{BB962C8B-B14F-4D97-AF65-F5344CB8AC3E}">
        <p14:creationId xmlns:p14="http://schemas.microsoft.com/office/powerpoint/2010/main" val="2520176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804969"/>
            <a:ext cx="18443377" cy="29223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124" y="4024827"/>
            <a:ext cx="18443377" cy="95930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124" y="14013401"/>
            <a:ext cx="4811316" cy="804965"/>
          </a:xfrm>
          <a:prstGeom prst="rect">
            <a:avLst/>
          </a:prstGeom>
        </p:spPr>
        <p:txBody>
          <a:bodyPr vert="horz" lIns="91440" tIns="45720" rIns="91440" bIns="45720" rtlCol="0" anchor="ctr"/>
          <a:lstStyle>
            <a:lvl1pPr algn="l">
              <a:defRPr sz="2646">
                <a:solidFill>
                  <a:schemeClr val="tx1">
                    <a:tint val="75000"/>
                  </a:schemeClr>
                </a:solidFill>
              </a:defRPr>
            </a:lvl1pPr>
          </a:lstStyle>
          <a:p>
            <a:fld id="{75DDF1D7-DD63-493E-9996-AAF48D886540}" type="datetimeFigureOut">
              <a:rPr lang="en-GB" smtClean="0"/>
              <a:t>31/01/2018</a:t>
            </a:fld>
            <a:endParaRPr lang="en-GB" dirty="0"/>
          </a:p>
        </p:txBody>
      </p:sp>
      <p:sp>
        <p:nvSpPr>
          <p:cNvPr id="5" name="Footer Placeholder 4"/>
          <p:cNvSpPr>
            <a:spLocks noGrp="1"/>
          </p:cNvSpPr>
          <p:nvPr>
            <p:ph type="ftr" sz="quarter" idx="3"/>
          </p:nvPr>
        </p:nvSpPr>
        <p:spPr>
          <a:xfrm>
            <a:off x="7083326" y="14013401"/>
            <a:ext cx="7216973" cy="804965"/>
          </a:xfrm>
          <a:prstGeom prst="rect">
            <a:avLst/>
          </a:prstGeom>
        </p:spPr>
        <p:txBody>
          <a:bodyPr vert="horz" lIns="91440" tIns="45720" rIns="91440" bIns="45720" rtlCol="0" anchor="ctr"/>
          <a:lstStyle>
            <a:lvl1pPr algn="ctr">
              <a:defRPr sz="2646">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15102185" y="14013401"/>
            <a:ext cx="4811316" cy="804965"/>
          </a:xfrm>
          <a:prstGeom prst="rect">
            <a:avLst/>
          </a:prstGeom>
        </p:spPr>
        <p:txBody>
          <a:bodyPr vert="horz" lIns="91440" tIns="45720" rIns="91440" bIns="45720" rtlCol="0" anchor="ctr"/>
          <a:lstStyle>
            <a:lvl1pPr algn="r">
              <a:defRPr sz="2646">
                <a:solidFill>
                  <a:schemeClr val="tx1">
                    <a:tint val="75000"/>
                  </a:schemeClr>
                </a:solidFill>
              </a:defRPr>
            </a:lvl1pPr>
          </a:lstStyle>
          <a:p>
            <a:fld id="{A0439738-09F0-4B3F-9246-CDB181F630E4}" type="slidenum">
              <a:rPr lang="en-GB" smtClean="0"/>
              <a:t>‹#›</a:t>
            </a:fld>
            <a:endParaRPr lang="en-GB" dirty="0"/>
          </a:p>
        </p:txBody>
      </p:sp>
    </p:spTree>
    <p:extLst>
      <p:ext uri="{BB962C8B-B14F-4D97-AF65-F5344CB8AC3E}">
        <p14:creationId xmlns:p14="http://schemas.microsoft.com/office/powerpoint/2010/main" val="33978425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p:titleStyle>
    <p:body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p:bodyStyle>
    <p:otherStyle>
      <a:defPPr>
        <a:defRPr lang="en-US"/>
      </a:defPPr>
      <a:lvl1pPr marL="0" algn="l" defTabSz="2015886" rtl="0" eaLnBrk="1" latinLnBrk="0" hangingPunct="1">
        <a:defRPr sz="3968" kern="1200">
          <a:solidFill>
            <a:schemeClr val="tx1"/>
          </a:solidFill>
          <a:latin typeface="+mn-lt"/>
          <a:ea typeface="+mn-ea"/>
          <a:cs typeface="+mn-cs"/>
        </a:defRPr>
      </a:lvl1pPr>
      <a:lvl2pPr marL="1007943" algn="l" defTabSz="2015886" rtl="0" eaLnBrk="1" latinLnBrk="0" hangingPunct="1">
        <a:defRPr sz="3968" kern="1200">
          <a:solidFill>
            <a:schemeClr val="tx1"/>
          </a:solidFill>
          <a:latin typeface="+mn-lt"/>
          <a:ea typeface="+mn-ea"/>
          <a:cs typeface="+mn-cs"/>
        </a:defRPr>
      </a:lvl2pPr>
      <a:lvl3pPr marL="2015886" algn="l" defTabSz="2015886" rtl="0" eaLnBrk="1" latinLnBrk="0" hangingPunct="1">
        <a:defRPr sz="3968" kern="1200">
          <a:solidFill>
            <a:schemeClr val="tx1"/>
          </a:solidFill>
          <a:latin typeface="+mn-lt"/>
          <a:ea typeface="+mn-ea"/>
          <a:cs typeface="+mn-cs"/>
        </a:defRPr>
      </a:lvl3pPr>
      <a:lvl4pPr marL="3023829" algn="l" defTabSz="2015886" rtl="0" eaLnBrk="1" latinLnBrk="0" hangingPunct="1">
        <a:defRPr sz="3968" kern="1200">
          <a:solidFill>
            <a:schemeClr val="tx1"/>
          </a:solidFill>
          <a:latin typeface="+mn-lt"/>
          <a:ea typeface="+mn-ea"/>
          <a:cs typeface="+mn-cs"/>
        </a:defRPr>
      </a:lvl4pPr>
      <a:lvl5pPr marL="4031772" algn="l" defTabSz="2015886" rtl="0" eaLnBrk="1" latinLnBrk="0" hangingPunct="1">
        <a:defRPr sz="3968" kern="1200">
          <a:solidFill>
            <a:schemeClr val="tx1"/>
          </a:solidFill>
          <a:latin typeface="+mn-lt"/>
          <a:ea typeface="+mn-ea"/>
          <a:cs typeface="+mn-cs"/>
        </a:defRPr>
      </a:lvl5pPr>
      <a:lvl6pPr marL="5039716" algn="l" defTabSz="2015886" rtl="0" eaLnBrk="1" latinLnBrk="0" hangingPunct="1">
        <a:defRPr sz="3968" kern="1200">
          <a:solidFill>
            <a:schemeClr val="tx1"/>
          </a:solidFill>
          <a:latin typeface="+mn-lt"/>
          <a:ea typeface="+mn-ea"/>
          <a:cs typeface="+mn-cs"/>
        </a:defRPr>
      </a:lvl6pPr>
      <a:lvl7pPr marL="6047659" algn="l" defTabSz="2015886" rtl="0" eaLnBrk="1" latinLnBrk="0" hangingPunct="1">
        <a:defRPr sz="3968" kern="1200">
          <a:solidFill>
            <a:schemeClr val="tx1"/>
          </a:solidFill>
          <a:latin typeface="+mn-lt"/>
          <a:ea typeface="+mn-ea"/>
          <a:cs typeface="+mn-cs"/>
        </a:defRPr>
      </a:lvl7pPr>
      <a:lvl8pPr marL="7055602" algn="l" defTabSz="2015886" rtl="0" eaLnBrk="1" latinLnBrk="0" hangingPunct="1">
        <a:defRPr sz="3968" kern="1200">
          <a:solidFill>
            <a:schemeClr val="tx1"/>
          </a:solidFill>
          <a:latin typeface="+mn-lt"/>
          <a:ea typeface="+mn-ea"/>
          <a:cs typeface="+mn-cs"/>
        </a:defRPr>
      </a:lvl8pPr>
      <a:lvl9pPr marL="8063545" algn="l" defTabSz="2015886" rtl="0" eaLnBrk="1" latinLnBrk="0" hangingPunct="1">
        <a:defRPr sz="3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2712335-10F2-4656-A02F-12CAFB5E131D}"/>
              </a:ext>
            </a:extLst>
          </p:cNvPr>
          <p:cNvSpPr>
            <a:spLocks noChangeArrowheads="1"/>
          </p:cNvSpPr>
          <p:nvPr/>
        </p:nvSpPr>
        <p:spPr bwMode="auto">
          <a:xfrm>
            <a:off x="0" y="0"/>
            <a:ext cx="21383625" cy="1523516"/>
          </a:xfrm>
          <a:prstGeom prst="rect">
            <a:avLst/>
          </a:prstGeom>
          <a:solidFill>
            <a:srgbClr val="FC5D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dirty="0"/>
          </a:p>
        </p:txBody>
      </p:sp>
      <p:sp>
        <p:nvSpPr>
          <p:cNvPr id="5" name="Text Box 3">
            <a:extLst>
              <a:ext uri="{FF2B5EF4-FFF2-40B4-BE49-F238E27FC236}">
                <a16:creationId xmlns:a16="http://schemas.microsoft.com/office/drawing/2014/main" id="{0224F614-9DBC-4EEB-A720-303B81CB0AEA}"/>
              </a:ext>
            </a:extLst>
          </p:cNvPr>
          <p:cNvSpPr txBox="1">
            <a:spLocks noChangeArrowheads="1"/>
          </p:cNvSpPr>
          <p:nvPr/>
        </p:nvSpPr>
        <p:spPr bwMode="auto">
          <a:xfrm>
            <a:off x="6246812" y="173249"/>
            <a:ext cx="8890000" cy="106362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7200" b="1" i="0" u="none" strike="noStrike" cap="none" normalizeH="0" baseline="0" dirty="0">
                <a:ln>
                  <a:noFill/>
                </a:ln>
                <a:solidFill>
                  <a:srgbClr val="FFFFFF"/>
                </a:solidFill>
                <a:effectLst/>
                <a:latin typeface="Arial" panose="020B0604020202020204" pitchFamily="34" charset="0"/>
              </a:rPr>
              <a:t>Colliding Galaxies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4">
            <a:extLst>
              <a:ext uri="{FF2B5EF4-FFF2-40B4-BE49-F238E27FC236}">
                <a16:creationId xmlns:a16="http://schemas.microsoft.com/office/drawing/2014/main" id="{7AD884F7-8D2D-4FA1-BA45-40065540524A}"/>
              </a:ext>
            </a:extLst>
          </p:cNvPr>
          <p:cNvSpPr txBox="1">
            <a:spLocks noChangeArrowheads="1"/>
          </p:cNvSpPr>
          <p:nvPr/>
        </p:nvSpPr>
        <p:spPr bwMode="auto">
          <a:xfrm>
            <a:off x="16744210" y="336760"/>
            <a:ext cx="4310063" cy="73660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altLang="en-US" sz="3000" b="0" i="0" u="none" strike="noStrike" cap="none" normalizeH="0" baseline="0" dirty="0">
                <a:ln>
                  <a:noFill/>
                </a:ln>
                <a:solidFill>
                  <a:srgbClr val="FFFFFF"/>
                </a:solidFill>
                <a:effectLst/>
                <a:latin typeface="Arial" panose="020B0604020202020204" pitchFamily="34" charset="0"/>
              </a:rPr>
              <a:t>Andrew Baldacchino</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9" name="Picture 5" descr="DU_W_O_lrg-01-01">
            <a:extLst>
              <a:ext uri="{FF2B5EF4-FFF2-40B4-BE49-F238E27FC236}">
                <a16:creationId xmlns:a16="http://schemas.microsoft.com/office/drawing/2014/main" id="{AA4CE45D-8191-4DF5-BDBC-0C8C32197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868" y="103398"/>
            <a:ext cx="2508250" cy="120332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mc:AlternateContent xmlns:mc="http://schemas.openxmlformats.org/markup-compatibility/2006">
        <mc:Choice xmlns:a14="http://schemas.microsoft.com/office/drawing/2010/main" Requires="a14">
          <p:sp>
            <p:nvSpPr>
              <p:cNvPr id="7" name="Text Box 6">
                <a:extLst>
                  <a:ext uri="{FF2B5EF4-FFF2-40B4-BE49-F238E27FC236}">
                    <a16:creationId xmlns:a16="http://schemas.microsoft.com/office/drawing/2014/main" id="{15E9DCFC-9B4A-46CB-AFCF-071C68281178}"/>
                  </a:ext>
                </a:extLst>
              </p:cNvPr>
              <p:cNvSpPr txBox="1">
                <a:spLocks noChangeArrowheads="1"/>
              </p:cNvSpPr>
              <p:nvPr/>
            </p:nvSpPr>
            <p:spPr bwMode="auto">
              <a:xfrm>
                <a:off x="354868" y="1759018"/>
                <a:ext cx="6660000" cy="4157019"/>
              </a:xfrm>
              <a:prstGeom prst="rect">
                <a:avLst/>
              </a:prstGeom>
              <a:solidFill>
                <a:srgbClr val="FFFFFF"/>
              </a:solidFill>
              <a:ln w="38100" cap="rnd" algn="ctr">
                <a:solidFill>
                  <a:srgbClr val="FC5D3F"/>
                </a:solidFill>
                <a:bevel/>
                <a:headEnd/>
                <a:tailEnd/>
              </a:ln>
              <a:effectLst/>
              <a:extLst>
                <a:ext uri="{AF507438-7753-43E0-B8FC-AC1667EBCBE1}">
                  <a14:hiddenEffects>
                    <a:effectLst>
                      <a:outerShdw dist="35921" dir="2700000" algn="ctr" rotWithShape="0">
                        <a:srgbClr val="000000"/>
                      </a:outerShdw>
                    </a:effectLst>
                  </a14:hiddenEffects>
                </a:ext>
              </a:extLst>
            </p:spPr>
            <p:txBody>
              <a:bodyPr vert="horz" wrap="square" lIns="72000" tIns="72000" rIns="72000" bIns="72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3000" b="1" i="0" u="none" strike="noStrike" cap="none" normalizeH="0" baseline="0" dirty="0">
                    <a:ln>
                      <a:noFill/>
                    </a:ln>
                    <a:solidFill>
                      <a:srgbClr val="000000"/>
                    </a:solidFill>
                    <a:effectLst/>
                    <a:latin typeface="Arial" panose="020B0604020202020204" pitchFamily="34" charset="0"/>
                  </a:rPr>
                  <a:t>1. Overview</a:t>
                </a:r>
              </a:p>
              <a:p>
                <a:pPr lvl="0" algn="just" defTabSz="914400" eaLnBrk="0" fontAlgn="base" hangingPunct="0">
                  <a:spcBef>
                    <a:spcPct val="0"/>
                  </a:spcBef>
                  <a:spcAft>
                    <a:spcPct val="0"/>
                  </a:spcAft>
                </a:pPr>
                <a:r>
                  <a:rPr kumimoji="0" lang="en-GB" altLang="en-US" sz="1800" b="0" i="0" u="none" strike="noStrike" cap="none" normalizeH="0" baseline="0" dirty="0">
                    <a:ln>
                      <a:noFill/>
                    </a:ln>
                    <a:solidFill>
                      <a:srgbClr val="000000"/>
                    </a:solidFill>
                    <a:effectLst/>
                    <a:latin typeface="Arial" panose="020B0604020202020204" pitchFamily="34" charset="0"/>
                  </a:rPr>
                  <a:t>This project aims to simulate the collision of two galaxies using the restricted three body problem with the aim of analysing the resulting number densities</a:t>
                </a:r>
                <a:r>
                  <a:rPr kumimoji="0" lang="en-GB" altLang="en-US" sz="1800" b="0" i="0" u="none" strike="noStrike" cap="none" normalizeH="0" dirty="0">
                    <a:ln>
                      <a:noFill/>
                    </a:ln>
                    <a:solidFill>
                      <a:srgbClr val="000000"/>
                    </a:solidFill>
                    <a:effectLst/>
                    <a:latin typeface="Arial" panose="020B0604020202020204" pitchFamily="34" charset="0"/>
                  </a:rPr>
                  <a:t> and fitting these to an NFW profile</a:t>
                </a:r>
                <a:r>
                  <a:rPr kumimoji="0" lang="en-GB" altLang="en-US" sz="1800" b="0" i="0" u="none" strike="noStrike" cap="none" normalizeH="0" baseline="0" dirty="0">
                    <a:ln>
                      <a:noFill/>
                    </a:ln>
                    <a:solidFill>
                      <a:srgbClr val="000000"/>
                    </a:solidFill>
                    <a:effectLst/>
                    <a:latin typeface="Arial" panose="020B0604020202020204" pitchFamily="34" charset="0"/>
                  </a:rPr>
                  <a:t>. In this simulation, each galaxy has a central core mass with the stars being modelled as massless test particles. The properties of each galaxy are based on those of the Milky Way and the Andromeda galaxy (M31). The simulation uses a softening length of </a:t>
                </a:r>
                <a14:m>
                  <m:oMath xmlns:m="http://schemas.openxmlformats.org/officeDocument/2006/math">
                    <m:r>
                      <a:rPr kumimoji="0" lang="en-GB" altLang="en-US" sz="1800" b="0" i="1" u="none" strike="noStrike" cap="none" normalizeH="0" baseline="0" smtClean="0">
                        <a:ln>
                          <a:noFill/>
                        </a:ln>
                        <a:solidFill>
                          <a:srgbClr val="000000"/>
                        </a:solidFill>
                        <a:effectLst/>
                        <a:latin typeface="Cambria Math" panose="02040503050406030204" pitchFamily="18" charset="0"/>
                      </a:rPr>
                      <m:t>7.5</m:t>
                    </m:r>
                  </m:oMath>
                </a14:m>
                <a:r>
                  <a:rPr kumimoji="0" lang="en-US" altLang="en-US" sz="1800" b="0" i="0" u="none" strike="noStrike" cap="none" normalizeH="0" baseline="0" dirty="0">
                    <a:ln>
                      <a:noFill/>
                    </a:ln>
                    <a:solidFill>
                      <a:schemeClr val="tx1"/>
                    </a:solidFill>
                    <a:effectLst/>
                    <a:latin typeface="Arial" panose="020B0604020202020204" pitchFamily="34" charset="0"/>
                  </a:rPr>
                  <a:t> kpc and dark matter halos with parameters</a:t>
                </a:r>
                <a:r>
                  <a:rPr kumimoji="0" lang="en-US" altLang="en-US" sz="1800" b="0" i="0" u="none" strike="noStrike" cap="none" normalizeH="0" dirty="0">
                    <a:ln>
                      <a:noFill/>
                    </a:ln>
                    <a:solidFill>
                      <a:schemeClr val="tx1"/>
                    </a:solidFill>
                    <a:effectLst/>
                    <a:latin typeface="Arial" panose="020B0604020202020204" pitchFamily="34" charset="0"/>
                  </a:rPr>
                  <a:t> r</a:t>
                </a:r>
                <a:r>
                  <a:rPr kumimoji="0" lang="en-US" altLang="en-US" sz="1800" b="0" i="0" u="none" strike="noStrike" cap="none" normalizeH="0" baseline="-25000" dirty="0">
                    <a:ln>
                      <a:noFill/>
                    </a:ln>
                    <a:solidFill>
                      <a:schemeClr val="tx1"/>
                    </a:solidFill>
                    <a:effectLst/>
                    <a:latin typeface="Arial" panose="020B0604020202020204" pitchFamily="34" charset="0"/>
                  </a:rPr>
                  <a:t>s,MW </a:t>
                </a:r>
                <a:r>
                  <a:rPr kumimoji="0" lang="en-US" altLang="en-US" sz="1800" b="0" i="0" u="none" strike="noStrike" cap="none" normalizeH="0" dirty="0">
                    <a:ln>
                      <a:noFill/>
                    </a:ln>
                    <a:solidFill>
                      <a:schemeClr val="tx1"/>
                    </a:solidFill>
                    <a:effectLst/>
                    <a:latin typeface="Arial" panose="020B0604020202020204" pitchFamily="34" charset="0"/>
                  </a:rPr>
                  <a:t>= 12.5 kpc</a:t>
                </a:r>
                <a:r>
                  <a:rPr kumimoji="0" lang="en-US" altLang="en-US" sz="1800" b="0" i="0" u="none" strike="noStrike" cap="none" normalizeH="0" baseline="30000" dirty="0">
                    <a:ln>
                      <a:noFill/>
                    </a:ln>
                    <a:solidFill>
                      <a:schemeClr val="tx1"/>
                    </a:solidFill>
                    <a:effectLst/>
                    <a:latin typeface="Arial" panose="020B0604020202020204" pitchFamily="34" charset="0"/>
                  </a:rPr>
                  <a:t>[1]</a:t>
                </a:r>
                <a:r>
                  <a:rPr kumimoji="0" lang="en-US" altLang="en-US" sz="1800" b="0" i="0" u="none" strike="noStrike" cap="none" normalizeH="0" baseline="0" dirty="0">
                    <a:ln>
                      <a:noFill/>
                    </a:ln>
                    <a:solidFill>
                      <a:schemeClr val="tx1"/>
                    </a:solidFill>
                    <a:effectLst/>
                    <a:latin typeface="Arial" panose="020B0604020202020204" pitchFamily="34" charset="0"/>
                  </a:rPr>
                  <a:t>, r</a:t>
                </a:r>
                <a:r>
                  <a:rPr kumimoji="0" lang="en-US" altLang="en-US" sz="1800" b="0" i="0" u="none" strike="noStrike" cap="none" normalizeH="0" baseline="-25000" dirty="0">
                    <a:ln>
                      <a:noFill/>
                    </a:ln>
                    <a:solidFill>
                      <a:schemeClr val="tx1"/>
                    </a:solidFill>
                    <a:effectLst/>
                    <a:latin typeface="Arial" panose="020B0604020202020204" pitchFamily="34" charset="0"/>
                  </a:rPr>
                  <a:t>200,MW </a:t>
                </a:r>
                <a:r>
                  <a:rPr kumimoji="0" lang="en-US" altLang="en-US" sz="1800" b="0" i="0" u="none" strike="noStrike" cap="none" normalizeH="0" dirty="0">
                    <a:ln>
                      <a:noFill/>
                    </a:ln>
                    <a:solidFill>
                      <a:schemeClr val="tx1"/>
                    </a:solidFill>
                    <a:effectLst/>
                    <a:latin typeface="Arial" panose="020B0604020202020204" pitchFamily="34" charset="0"/>
                  </a:rPr>
                  <a:t>= 200</a:t>
                </a:r>
                <a:r>
                  <a:rPr kumimoji="0" lang="en-US" altLang="en-US" sz="1800" b="0" i="0" u="none" strike="noStrike" cap="none" normalizeH="0" baseline="0" dirty="0">
                    <a:ln>
                      <a:noFill/>
                    </a:ln>
                    <a:solidFill>
                      <a:schemeClr val="tx1"/>
                    </a:solidFill>
                    <a:effectLst/>
                    <a:latin typeface="Arial" panose="020B0604020202020204" pitchFamily="34" charset="0"/>
                  </a:rPr>
                  <a:t> kpc</a:t>
                </a:r>
                <a:r>
                  <a:rPr kumimoji="0" lang="en-US" altLang="en-US" sz="1800" b="0" i="0" u="none" strike="noStrike" cap="none" normalizeH="0" baseline="30000" dirty="0">
                    <a:ln>
                      <a:noFill/>
                    </a:ln>
                    <a:solidFill>
                      <a:schemeClr val="tx1"/>
                    </a:solidFill>
                    <a:effectLst/>
                    <a:latin typeface="Arial" panose="020B0604020202020204" pitchFamily="34" charset="0"/>
                  </a:rPr>
                  <a:t>[2</a:t>
                </a:r>
                <a:r>
                  <a:rPr lang="en-US" altLang="en-US" baseline="30000" dirty="0">
                    <a:latin typeface="Arial" panose="020B0604020202020204" pitchFamily="34" charset="0"/>
                  </a:rPr>
                  <a:t>]</a:t>
                </a:r>
                <a:r>
                  <a:rPr kumimoji="0" lang="en-US" altLang="en-US" sz="1800" b="0" i="0" u="none" strike="noStrike" cap="none" normalizeH="0" dirty="0">
                    <a:ln>
                      <a:noFill/>
                    </a:ln>
                    <a:solidFill>
                      <a:schemeClr val="tx1"/>
                    </a:solidFill>
                    <a:effectLst/>
                    <a:latin typeface="Arial" panose="020B0604020202020204" pitchFamily="34" charset="0"/>
                  </a:rPr>
                  <a:t>, r</a:t>
                </a:r>
                <a:r>
                  <a:rPr kumimoji="0" lang="en-US" altLang="en-US" sz="1800" b="0" i="0" u="none" strike="noStrike" cap="none" normalizeH="0" baseline="-25000" dirty="0">
                    <a:ln>
                      <a:noFill/>
                    </a:ln>
                    <a:solidFill>
                      <a:schemeClr val="tx1"/>
                    </a:solidFill>
                    <a:effectLst/>
                    <a:latin typeface="Arial" panose="020B0604020202020204" pitchFamily="34" charset="0"/>
                  </a:rPr>
                  <a:t>s,M31</a:t>
                </a:r>
                <a:r>
                  <a:rPr kumimoji="0" lang="en-US" altLang="en-US" sz="1800" b="0" i="0" u="none" strike="noStrike" cap="none" normalizeH="0" dirty="0">
                    <a:ln>
                      <a:noFill/>
                    </a:ln>
                    <a:solidFill>
                      <a:schemeClr val="tx1"/>
                    </a:solidFill>
                    <a:effectLst/>
                    <a:latin typeface="Arial" panose="020B0604020202020204" pitchFamily="34" charset="0"/>
                  </a:rPr>
                  <a:t> = 34.6 kpc</a:t>
                </a:r>
                <a:r>
                  <a:rPr kumimoji="0" lang="en-US" altLang="en-US" sz="1800" b="0" i="0" u="none" strike="noStrike" cap="none" normalizeH="0" baseline="30000" dirty="0">
                    <a:ln>
                      <a:noFill/>
                    </a:ln>
                    <a:solidFill>
                      <a:schemeClr val="tx1"/>
                    </a:solidFill>
                    <a:effectLst/>
                    <a:latin typeface="Arial" panose="020B0604020202020204" pitchFamily="34" charset="0"/>
                  </a:rPr>
                  <a:t>[3]</a:t>
                </a:r>
                <a:r>
                  <a:rPr lang="en-US" altLang="en-US" dirty="0">
                    <a:latin typeface="Arial" panose="020B0604020202020204" pitchFamily="34" charset="0"/>
                  </a:rPr>
                  <a:t>, r</a:t>
                </a:r>
                <a:r>
                  <a:rPr lang="en-US" altLang="en-US" baseline="-25000" dirty="0">
                    <a:latin typeface="Arial" panose="020B0604020202020204" pitchFamily="34" charset="0"/>
                  </a:rPr>
                  <a:t>200,M31</a:t>
                </a:r>
                <a:r>
                  <a:rPr lang="en-US" altLang="en-US" dirty="0">
                    <a:latin typeface="Arial" panose="020B0604020202020204" pitchFamily="34" charset="0"/>
                  </a:rPr>
                  <a:t> = 240 kpc</a:t>
                </a:r>
                <a:r>
                  <a:rPr lang="en-US" altLang="en-US" baseline="30000" dirty="0">
                    <a:latin typeface="Arial" panose="020B0604020202020204" pitchFamily="34" charset="0"/>
                  </a:rPr>
                  <a:t>[4]</a:t>
                </a:r>
                <a:r>
                  <a:rPr lang="en-US" altLang="en-US" dirty="0">
                    <a:latin typeface="Arial" panose="020B0604020202020204" pitchFamily="34" charset="0"/>
                  </a:rPr>
                  <a:t>. The resulting bodies can be fit to NFW profiles with parameters r</a:t>
                </a:r>
                <a:r>
                  <a:rPr lang="en-US" altLang="en-US" baseline="-25000" dirty="0">
                    <a:latin typeface="Arial" panose="020B0604020202020204" pitchFamily="34" charset="0"/>
                  </a:rPr>
                  <a:t>s,MW</a:t>
                </a:r>
                <a:r>
                  <a:rPr lang="en-US" altLang="en-US" dirty="0">
                    <a:latin typeface="Arial" panose="020B0604020202020204" pitchFamily="34" charset="0"/>
                  </a:rPr>
                  <a:t> = </a:t>
                </a:r>
                <a14:m>
                  <m:oMath xmlns:m="http://schemas.openxmlformats.org/officeDocument/2006/math">
                    <m:sSubSup>
                      <m:sSubSupPr>
                        <m:ctrlPr>
                          <a:rPr lang="en-GB" altLang="en-US" b="0" i="1" smtClean="0">
                            <a:latin typeface="Cambria Math" panose="02040503050406030204" pitchFamily="18" charset="0"/>
                          </a:rPr>
                        </m:ctrlPr>
                      </m:sSubSupPr>
                      <m:e>
                        <m:r>
                          <a:rPr lang="en-GB" altLang="en-US" b="0" i="1" smtClean="0">
                            <a:latin typeface="Cambria Math" panose="02040503050406030204" pitchFamily="18" charset="0"/>
                          </a:rPr>
                          <m:t>36</m:t>
                        </m:r>
                      </m:e>
                      <m:sub>
                        <m:r>
                          <a:rPr lang="en-GB" altLang="en-US" b="0" i="1" smtClean="0">
                            <a:latin typeface="Cambria Math" panose="02040503050406030204" pitchFamily="18" charset="0"/>
                          </a:rPr>
                          <m:t>−4</m:t>
                        </m:r>
                      </m:sub>
                      <m:sup>
                        <m:r>
                          <a:rPr lang="en-GB" altLang="en-US" b="0" i="1" smtClean="0">
                            <a:latin typeface="Cambria Math" panose="02040503050406030204" pitchFamily="18" charset="0"/>
                          </a:rPr>
                          <m:t>+6</m:t>
                        </m:r>
                      </m:sup>
                    </m:sSubSup>
                  </m:oMath>
                </a14:m>
                <a:r>
                  <a:rPr lang="en-US" altLang="en-US" dirty="0">
                    <a:latin typeface="Arial" panose="020B0604020202020204" pitchFamily="34" charset="0"/>
                  </a:rPr>
                  <a:t> kpc, r</a:t>
                </a:r>
                <a:r>
                  <a:rPr lang="en-US" altLang="en-US" baseline="-25000" dirty="0">
                    <a:latin typeface="Arial" panose="020B0604020202020204" pitchFamily="34" charset="0"/>
                  </a:rPr>
                  <a:t>200,MW</a:t>
                </a:r>
                <a:r>
                  <a:rPr lang="en-US" altLang="en-US" dirty="0">
                    <a:latin typeface="Arial" panose="020B0604020202020204" pitchFamily="34" charset="0"/>
                  </a:rPr>
                  <a:t> = </a:t>
                </a:r>
                <a14:m>
                  <m:oMath xmlns:m="http://schemas.openxmlformats.org/officeDocument/2006/math">
                    <m:sSubSup>
                      <m:sSubSupPr>
                        <m:ctrlPr>
                          <a:rPr lang="en-GB" altLang="en-US" i="1">
                            <a:latin typeface="Cambria Math" panose="02040503050406030204" pitchFamily="18" charset="0"/>
                          </a:rPr>
                        </m:ctrlPr>
                      </m:sSubSupPr>
                      <m:e>
                        <m:r>
                          <a:rPr lang="en-GB" altLang="en-US" b="0" i="1" smtClean="0">
                            <a:latin typeface="Cambria Math" panose="02040503050406030204" pitchFamily="18" charset="0"/>
                          </a:rPr>
                          <m:t>177</m:t>
                        </m:r>
                      </m:e>
                      <m:sub>
                        <m:r>
                          <a:rPr lang="en-GB" altLang="en-US" i="1">
                            <a:latin typeface="Cambria Math" panose="02040503050406030204" pitchFamily="18" charset="0"/>
                          </a:rPr>
                          <m:t>−</m:t>
                        </m:r>
                        <m:r>
                          <a:rPr lang="en-GB" altLang="en-US" b="0" i="1" smtClean="0">
                            <a:latin typeface="Cambria Math" panose="02040503050406030204" pitchFamily="18" charset="0"/>
                          </a:rPr>
                          <m:t>2</m:t>
                        </m:r>
                      </m:sub>
                      <m:sup>
                        <m:r>
                          <a:rPr lang="en-GB" altLang="en-US" i="1">
                            <a:latin typeface="Cambria Math" panose="02040503050406030204" pitchFamily="18" charset="0"/>
                          </a:rPr>
                          <m:t>+</m:t>
                        </m:r>
                        <m:r>
                          <a:rPr lang="en-GB" altLang="en-US" b="0" i="1" smtClean="0">
                            <a:latin typeface="Cambria Math" panose="02040503050406030204" pitchFamily="18" charset="0"/>
                          </a:rPr>
                          <m:t>2</m:t>
                        </m:r>
                      </m:sup>
                    </m:sSubSup>
                  </m:oMath>
                </a14:m>
                <a:r>
                  <a:rPr lang="en-US" altLang="en-US" dirty="0">
                    <a:latin typeface="Arial" panose="020B0604020202020204" pitchFamily="34" charset="0"/>
                  </a:rPr>
                  <a:t> kpc, r</a:t>
                </a:r>
                <a:r>
                  <a:rPr lang="en-US" altLang="en-US" baseline="-25000" dirty="0">
                    <a:latin typeface="Arial" panose="020B0604020202020204" pitchFamily="34" charset="0"/>
                  </a:rPr>
                  <a:t>s,M31</a:t>
                </a:r>
                <a:r>
                  <a:rPr lang="en-US" altLang="en-US" dirty="0">
                    <a:latin typeface="Arial" panose="020B0604020202020204" pitchFamily="34" charset="0"/>
                  </a:rPr>
                  <a:t> = </a:t>
                </a:r>
                <a14:m>
                  <m:oMath xmlns:m="http://schemas.openxmlformats.org/officeDocument/2006/math">
                    <m:sSubSup>
                      <m:sSubSupPr>
                        <m:ctrlPr>
                          <a:rPr lang="en-GB" altLang="en-US" i="1">
                            <a:latin typeface="Cambria Math" panose="02040503050406030204" pitchFamily="18" charset="0"/>
                          </a:rPr>
                        </m:ctrlPr>
                      </m:sSubSupPr>
                      <m:e>
                        <m:r>
                          <a:rPr lang="en-GB" altLang="en-US" b="0" i="1" smtClean="0">
                            <a:latin typeface="Cambria Math" panose="02040503050406030204" pitchFamily="18" charset="0"/>
                          </a:rPr>
                          <m:t>22</m:t>
                        </m:r>
                      </m:e>
                      <m:sub>
                        <m:r>
                          <a:rPr lang="en-GB" altLang="en-US" i="1">
                            <a:latin typeface="Cambria Math" panose="02040503050406030204" pitchFamily="18" charset="0"/>
                          </a:rPr>
                          <m:t>−</m:t>
                        </m:r>
                        <m:r>
                          <a:rPr lang="en-GB" altLang="en-US" b="0" i="1" smtClean="0">
                            <a:latin typeface="Cambria Math" panose="02040503050406030204" pitchFamily="18" charset="0"/>
                          </a:rPr>
                          <m:t>1</m:t>
                        </m:r>
                      </m:sub>
                      <m:sup>
                        <m:r>
                          <a:rPr lang="en-GB" altLang="en-US" i="1">
                            <a:latin typeface="Cambria Math" panose="02040503050406030204" pitchFamily="18" charset="0"/>
                          </a:rPr>
                          <m:t>+</m:t>
                        </m:r>
                        <m:r>
                          <a:rPr lang="en-GB" altLang="en-US" b="0" i="1" smtClean="0">
                            <a:latin typeface="Cambria Math" panose="02040503050406030204" pitchFamily="18" charset="0"/>
                          </a:rPr>
                          <m:t>2</m:t>
                        </m:r>
                      </m:sup>
                    </m:sSubSup>
                  </m:oMath>
                </a14:m>
                <a:r>
                  <a:rPr lang="en-US" altLang="en-US" dirty="0">
                    <a:latin typeface="Arial" panose="020B0604020202020204" pitchFamily="34" charset="0"/>
                  </a:rPr>
                  <a:t> kpc, r</a:t>
                </a:r>
                <a:r>
                  <a:rPr lang="en-US" altLang="en-US" baseline="-25000" dirty="0">
                    <a:latin typeface="Arial" panose="020B0604020202020204" pitchFamily="34" charset="0"/>
                  </a:rPr>
                  <a:t>200,M31</a:t>
                </a:r>
                <a:r>
                  <a:rPr lang="en-US" altLang="en-US" dirty="0">
                    <a:latin typeface="Arial" panose="020B0604020202020204" pitchFamily="34" charset="0"/>
                  </a:rPr>
                  <a:t> = </a:t>
                </a:r>
                <a14:m>
                  <m:oMath xmlns:m="http://schemas.openxmlformats.org/officeDocument/2006/math">
                    <m:sSubSup>
                      <m:sSubSupPr>
                        <m:ctrlPr>
                          <a:rPr lang="en-GB" altLang="en-US" i="1">
                            <a:latin typeface="Cambria Math" panose="02040503050406030204" pitchFamily="18" charset="0"/>
                          </a:rPr>
                        </m:ctrlPr>
                      </m:sSubSupPr>
                      <m:e>
                        <m:r>
                          <a:rPr lang="en-GB" altLang="en-US" b="0" i="1" smtClean="0">
                            <a:latin typeface="Cambria Math" panose="02040503050406030204" pitchFamily="18" charset="0"/>
                          </a:rPr>
                          <m:t>233</m:t>
                        </m:r>
                      </m:e>
                      <m:sub>
                        <m:r>
                          <a:rPr lang="en-GB" altLang="en-US" i="1">
                            <a:latin typeface="Cambria Math" panose="02040503050406030204" pitchFamily="18" charset="0"/>
                          </a:rPr>
                          <m:t>−</m:t>
                        </m:r>
                        <m:r>
                          <a:rPr lang="en-GB" altLang="en-US" b="0" i="1" smtClean="0">
                            <a:latin typeface="Cambria Math" panose="02040503050406030204" pitchFamily="18" charset="0"/>
                          </a:rPr>
                          <m:t>1</m:t>
                        </m:r>
                      </m:sub>
                      <m:sup>
                        <m:r>
                          <a:rPr lang="en-GB" altLang="en-US" i="1">
                            <a:latin typeface="Cambria Math" panose="02040503050406030204" pitchFamily="18" charset="0"/>
                          </a:rPr>
                          <m:t>+</m:t>
                        </m:r>
                        <m:r>
                          <a:rPr lang="en-GB" altLang="en-US" b="0" i="1" smtClean="0">
                            <a:latin typeface="Cambria Math" panose="02040503050406030204" pitchFamily="18" charset="0"/>
                          </a:rPr>
                          <m:t>1</m:t>
                        </m:r>
                      </m:sup>
                    </m:sSubSup>
                  </m:oMath>
                </a14:m>
                <a:r>
                  <a:rPr lang="en-US" altLang="en-US" dirty="0">
                    <a:latin typeface="Arial" panose="020B0604020202020204" pitchFamily="34" charset="0"/>
                  </a:rPr>
                  <a:t> kpc. All errors are given to 1 </a:t>
                </a:r>
                <a:r>
                  <a:rPr lang="en-US" altLang="en-US" dirty="0">
                    <a:latin typeface="Arial" panose="020B0604020202020204" pitchFamily="34" charset="0"/>
                    <a:sym typeface="Symbol" panose="05050102010706020507" pitchFamily="18" charset="2"/>
                  </a:rPr>
                  <a:t> unless stated otherwise.</a:t>
                </a:r>
                <a:endParaRPr lang="en-US" altLang="en-US" dirty="0">
                  <a:latin typeface="Arial" panose="020B0604020202020204" pitchFamily="34" charset="0"/>
                </a:endParaRPr>
              </a:p>
            </p:txBody>
          </p:sp>
        </mc:Choice>
        <mc:Fallback>
          <p:sp>
            <p:nvSpPr>
              <p:cNvPr id="7" name="Text Box 6">
                <a:extLst>
                  <a:ext uri="{FF2B5EF4-FFF2-40B4-BE49-F238E27FC236}">
                    <a16:creationId xmlns:a16="http://schemas.microsoft.com/office/drawing/2014/main" id="{15E9DCFC-9B4A-46CB-AFCF-071C68281178}"/>
                  </a:ext>
                </a:extLst>
              </p:cNvPr>
              <p:cNvSpPr txBox="1">
                <a:spLocks noRot="1" noChangeAspect="1" noMove="1" noResize="1" noEditPoints="1" noAdjustHandles="1" noChangeArrowheads="1" noChangeShapeType="1" noTextEdit="1"/>
              </p:cNvSpPr>
              <p:nvPr/>
            </p:nvSpPr>
            <p:spPr bwMode="auto">
              <a:xfrm>
                <a:off x="354868" y="1759018"/>
                <a:ext cx="6660000" cy="4157019"/>
              </a:xfrm>
              <a:prstGeom prst="rect">
                <a:avLst/>
              </a:prstGeom>
              <a:blipFill>
                <a:blip r:embed="rId3"/>
                <a:stretch>
                  <a:fillRect l="-728" t="-873" r="-819" b="-1892"/>
                </a:stretch>
              </a:blipFill>
              <a:ln w="38100" cap="rnd" algn="ctr">
                <a:solidFill>
                  <a:srgbClr val="FC5D3F"/>
                </a:solidFill>
                <a:bevel/>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 Box 7">
                <a:extLst>
                  <a:ext uri="{FF2B5EF4-FFF2-40B4-BE49-F238E27FC236}">
                    <a16:creationId xmlns:a16="http://schemas.microsoft.com/office/drawing/2014/main" id="{AFDC8D7B-D84D-4EC8-8FDA-DAE42C34597C}"/>
                  </a:ext>
                </a:extLst>
              </p:cNvPr>
              <p:cNvSpPr txBox="1">
                <a:spLocks noChangeArrowheads="1"/>
              </p:cNvSpPr>
              <p:nvPr/>
            </p:nvSpPr>
            <p:spPr bwMode="auto">
              <a:xfrm>
                <a:off x="354868" y="6202680"/>
                <a:ext cx="6660000" cy="8586746"/>
              </a:xfrm>
              <a:prstGeom prst="rect">
                <a:avLst/>
              </a:prstGeom>
              <a:solidFill>
                <a:srgbClr val="FFFFFF"/>
              </a:solidFill>
              <a:ln w="38100" cap="rnd" algn="ctr">
                <a:solidFill>
                  <a:srgbClr val="FC5D3F"/>
                </a:solidFill>
                <a:bevel/>
                <a:headEnd/>
                <a:tailEnd/>
              </a:ln>
              <a:effectLst/>
              <a:extLst>
                <a:ext uri="{AF507438-7753-43E0-B8FC-AC1667EBCBE1}">
                  <a14:hiddenEffects>
                    <a:effectLst>
                      <a:outerShdw dist="35921" dir="2700000" algn="ctr" rotWithShape="0">
                        <a:srgbClr val="000000"/>
                      </a:outerShdw>
                    </a:effectLst>
                  </a14:hiddenEffects>
                </a:ext>
              </a:extLst>
            </p:spPr>
            <p:txBody>
              <a:bodyPr vert="horz" wrap="square" lIns="72000" tIns="72000" rIns="72000" bIns="72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3000" b="1" i="0" u="none" strike="noStrike" cap="none" normalizeH="0" baseline="0" dirty="0">
                    <a:ln>
                      <a:noFill/>
                    </a:ln>
                    <a:solidFill>
                      <a:srgbClr val="000000"/>
                    </a:solidFill>
                    <a:effectLst/>
                    <a:latin typeface="Arial" panose="020B0604020202020204" pitchFamily="34" charset="0"/>
                  </a:rPr>
                  <a:t>2. Simulation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rgbClr val="000000"/>
                    </a:solidFill>
                    <a:effectLst/>
                    <a:latin typeface="Arial" panose="020B0604020202020204" pitchFamily="34" charset="0"/>
                  </a:rPr>
                  <a:t>The galactic core interactions are initially solved using a black box integrator from the SciPy package with an initial separation of </a:t>
                </a:r>
                <a14:m>
                  <m:oMath xmlns:m="http://schemas.openxmlformats.org/officeDocument/2006/math">
                    <m:r>
                      <a:rPr kumimoji="0" lang="en-GB" altLang="en-US" sz="1800" b="0" i="1" u="none" strike="noStrike" cap="none" normalizeH="0" baseline="0" smtClean="0">
                        <a:ln>
                          <a:noFill/>
                        </a:ln>
                        <a:solidFill>
                          <a:srgbClr val="000000"/>
                        </a:solidFill>
                        <a:effectLst/>
                        <a:latin typeface="Cambria Math" panose="02040503050406030204" pitchFamily="18" charset="0"/>
                      </a:rPr>
                      <m:t>600 </m:t>
                    </m:r>
                    <m:r>
                      <a:rPr kumimoji="0" lang="en-GB" altLang="en-US" sz="1800" b="0" i="1" u="none" strike="noStrike" cap="none" normalizeH="0" baseline="0" smtClean="0">
                        <a:ln>
                          <a:noFill/>
                        </a:ln>
                        <a:solidFill>
                          <a:srgbClr val="000000"/>
                        </a:solidFill>
                        <a:effectLst/>
                        <a:latin typeface="Cambria Math" panose="02040503050406030204" pitchFamily="18" charset="0"/>
                      </a:rPr>
                      <m:t>𝑘𝑝𝑐</m:t>
                    </m:r>
                  </m:oMath>
                </a14:m>
                <a:r>
                  <a:rPr kumimoji="0" lang="en-GB" altLang="en-US" sz="1800" b="0" i="0" u="none" strike="noStrike" cap="none" normalizeH="0" baseline="0" dirty="0">
                    <a:ln>
                      <a:noFill/>
                    </a:ln>
                    <a:solidFill>
                      <a:srgbClr val="000000"/>
                    </a:solidFill>
                    <a:effectLst/>
                    <a:latin typeface="Arial" panose="020B0604020202020204" pitchFamily="34" charset="0"/>
                  </a:rPr>
                  <a:t>. The stars are then generated randomly around each core initially in stable circular orbits. The stars then interact with each core being solved numerically using the Runge-Kutta method (4th order). The Taylor method was initially used to compute the stellar interactions due to its greater speed however it was not accurate enough over the required timesteps.</a:t>
                </a: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800" b="0" i="0" u="none" strike="noStrike" cap="none" normalizeH="0" baseline="0" dirty="0">
                    <a:ln>
                      <a:noFill/>
                    </a:ln>
                    <a:solidFill>
                      <a:srgbClr val="000000"/>
                    </a:solidFill>
                    <a:effectLst/>
                    <a:latin typeface="Arial" panose="020B0604020202020204" pitchFamily="34" charset="0"/>
                  </a:rPr>
                  <a:t>Fig. 1: The accuracy of each integrator using the difference in radius between analytical and numerical solution of a star in a known circular orbit around a galactic core. The total number of time steps used was </a:t>
                </a:r>
                <a14:m>
                  <m:oMath xmlns:m="http://schemas.openxmlformats.org/officeDocument/2006/math">
                    <m:sSup>
                      <m:sSupPr>
                        <m:ctrlPr>
                          <a:rPr kumimoji="0" lang="en-GB" altLang="en-US" sz="1800" b="0" i="1" u="none" strike="noStrike" cap="none" normalizeH="0" baseline="0" smtClean="0">
                            <a:ln>
                              <a:noFill/>
                            </a:ln>
                            <a:solidFill>
                              <a:srgbClr val="000000"/>
                            </a:solidFill>
                            <a:effectLst/>
                            <a:latin typeface="Cambria Math" panose="02040503050406030204" pitchFamily="18" charset="0"/>
                          </a:rPr>
                        </m:ctrlPr>
                      </m:sSupPr>
                      <m:e>
                        <m:r>
                          <a:rPr kumimoji="0" lang="en-GB" altLang="en-US" sz="1800" b="0" i="1" u="none" strike="noStrike" cap="none" normalizeH="0" baseline="0" smtClean="0">
                            <a:ln>
                              <a:noFill/>
                            </a:ln>
                            <a:solidFill>
                              <a:srgbClr val="000000"/>
                            </a:solidFill>
                            <a:effectLst/>
                            <a:latin typeface="Cambria Math" panose="02040503050406030204" pitchFamily="18" charset="0"/>
                          </a:rPr>
                          <m:t>10</m:t>
                        </m:r>
                      </m:e>
                      <m:sup>
                        <m:r>
                          <a:rPr kumimoji="0" lang="en-GB" altLang="en-US" sz="1800" b="0" i="1" u="none" strike="noStrike" cap="none" normalizeH="0" baseline="0" smtClean="0">
                            <a:ln>
                              <a:noFill/>
                            </a:ln>
                            <a:solidFill>
                              <a:srgbClr val="000000"/>
                            </a:solidFill>
                            <a:effectLst/>
                            <a:latin typeface="Cambria Math" panose="02040503050406030204" pitchFamily="18" charset="0"/>
                          </a:rPr>
                          <m:t>6</m:t>
                        </m:r>
                      </m:sup>
                    </m:sSup>
                  </m:oMath>
                </a14:m>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Fig. 1 shows how chaotic the Taylor result is, RK4 and the SciPy are very similar in their results but still diverge from the analytical solution as </a:t>
                </a:r>
                <a14:m>
                  <m:oMath xmlns:m="http://schemas.openxmlformats.org/officeDocument/2006/math">
                    <m:sSub>
                      <m:sSubPr>
                        <m:ctrlPr>
                          <a:rPr lang="en-GB" altLang="en-US" b="0" i="1" smtClean="0">
                            <a:latin typeface="Cambria Math" panose="02040503050406030204" pitchFamily="18" charset="0"/>
                          </a:rPr>
                        </m:ctrlPr>
                      </m:sSubPr>
                      <m:e>
                        <m:r>
                          <a:rPr lang="en-GB" altLang="en-US" b="0" i="1" smtClean="0">
                            <a:latin typeface="Cambria Math" panose="02040503050406030204" pitchFamily="18" charset="0"/>
                          </a:rPr>
                          <m:t>𝑁</m:t>
                        </m:r>
                      </m:e>
                      <m:sub>
                        <m:r>
                          <a:rPr lang="en-GB" altLang="en-US" b="0" i="1" smtClean="0">
                            <a:latin typeface="Cambria Math" panose="02040503050406030204" pitchFamily="18" charset="0"/>
                          </a:rPr>
                          <m:t>𝑜𝑟𝑏𝑖𝑡𝑠</m:t>
                        </m:r>
                      </m:sub>
                    </m:sSub>
                  </m:oMath>
                </a14:m>
                <a:r>
                  <a:rPr lang="en-US" altLang="en-US" dirty="0">
                    <a:latin typeface="Arial" panose="020B0604020202020204" pitchFamily="34" charset="0"/>
                  </a:rPr>
                  <a:t> increases reaching </a:t>
                </a:r>
                <a14:m>
                  <m:oMath xmlns:m="http://schemas.openxmlformats.org/officeDocument/2006/math">
                    <m:r>
                      <m:rPr>
                        <m:sty m:val="p"/>
                      </m:rPr>
                      <a:rPr lang="en-GB" altLang="en-US" b="0" i="0" smtClean="0">
                        <a:latin typeface="Cambria Math" panose="02040503050406030204" pitchFamily="18" charset="0"/>
                      </a:rPr>
                      <m:t>Δ</m:t>
                    </m:r>
                    <m:r>
                      <a:rPr lang="en-GB" altLang="en-US" b="0" i="1" smtClean="0">
                        <a:latin typeface="Cambria Math" panose="02040503050406030204" pitchFamily="18" charset="0"/>
                      </a:rPr>
                      <m:t>𝑅</m:t>
                    </m:r>
                    <m:r>
                      <a:rPr lang="en-GB" altLang="en-US" b="0" i="0" smtClean="0">
                        <a:latin typeface="Cambria Math" panose="02040503050406030204" pitchFamily="18" charset="0"/>
                      </a:rPr>
                      <m:t>/</m:t>
                    </m:r>
                    <m:sSub>
                      <m:sSubPr>
                        <m:ctrlPr>
                          <a:rPr lang="en-GB" altLang="en-US" i="1">
                            <a:latin typeface="Cambria Math" panose="02040503050406030204" pitchFamily="18" charset="0"/>
                          </a:rPr>
                        </m:ctrlPr>
                      </m:sSubPr>
                      <m:e>
                        <m:r>
                          <a:rPr lang="en-GB" altLang="en-US" i="1">
                            <a:latin typeface="Cambria Math" panose="02040503050406030204" pitchFamily="18" charset="0"/>
                          </a:rPr>
                          <m:t>𝑅</m:t>
                        </m:r>
                      </m:e>
                      <m:sub>
                        <m:r>
                          <a:rPr lang="en-GB" altLang="en-US" i="1">
                            <a:latin typeface="Cambria Math" panose="02040503050406030204" pitchFamily="18" charset="0"/>
                          </a:rPr>
                          <m:t>𝑖𝑛𝑖𝑡𝑖𝑎𝑙</m:t>
                        </m:r>
                      </m:sub>
                    </m:sSub>
                    <m:r>
                      <a:rPr lang="en-GB" altLang="en-US" i="1">
                        <a:latin typeface="Cambria Math" panose="02040503050406030204" pitchFamily="18" charset="0"/>
                        <a:ea typeface="Cambria Math" panose="02040503050406030204" pitchFamily="18" charset="0"/>
                      </a:rPr>
                      <m:t>≈</m:t>
                    </m:r>
                    <m:r>
                      <a:rPr lang="en-GB" altLang="en-US" b="0" i="1" smtClean="0">
                        <a:latin typeface="Cambria Math" panose="02040503050406030204" pitchFamily="18" charset="0"/>
                      </a:rPr>
                      <m:t>1</m:t>
                    </m:r>
                  </m:oMath>
                </a14:m>
                <a:r>
                  <a:rPr lang="en-US" altLang="en-US" dirty="0">
                    <a:latin typeface="Arial" panose="020B0604020202020204" pitchFamily="34" charset="0"/>
                  </a:rPr>
                  <a:t> at 100 Orbits.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p:sp>
            <p:nvSpPr>
              <p:cNvPr id="8" name="Text Box 7">
                <a:extLst>
                  <a:ext uri="{FF2B5EF4-FFF2-40B4-BE49-F238E27FC236}">
                    <a16:creationId xmlns:a16="http://schemas.microsoft.com/office/drawing/2014/main" id="{AFDC8D7B-D84D-4EC8-8FDA-DAE42C34597C}"/>
                  </a:ext>
                </a:extLst>
              </p:cNvPr>
              <p:cNvSpPr txBox="1">
                <a:spLocks noRot="1" noChangeAspect="1" noMove="1" noResize="1" noEditPoints="1" noAdjustHandles="1" noChangeArrowheads="1" noChangeShapeType="1" noTextEdit="1"/>
              </p:cNvSpPr>
              <p:nvPr/>
            </p:nvSpPr>
            <p:spPr bwMode="auto">
              <a:xfrm>
                <a:off x="354868" y="6202680"/>
                <a:ext cx="6660000" cy="8586746"/>
              </a:xfrm>
              <a:prstGeom prst="rect">
                <a:avLst/>
              </a:prstGeom>
              <a:blipFill>
                <a:blip r:embed="rId4"/>
                <a:stretch>
                  <a:fillRect l="-728" t="-424" r="-819" b="-283"/>
                </a:stretch>
              </a:blipFill>
              <a:ln w="38100" cap="rnd" algn="ctr">
                <a:solidFill>
                  <a:srgbClr val="FC5D3F"/>
                </a:solidFill>
                <a:bevel/>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r>
                  <a:rPr lang="en-GB">
                    <a:noFill/>
                  </a:rPr>
                  <a:t> </a:t>
                </a:r>
              </a:p>
            </p:txBody>
          </p:sp>
        </mc:Fallback>
      </mc:AlternateContent>
      <p:pic>
        <p:nvPicPr>
          <p:cNvPr id="10" name="Picture 9">
            <a:extLst>
              <a:ext uri="{FF2B5EF4-FFF2-40B4-BE49-F238E27FC236}">
                <a16:creationId xmlns:a16="http://schemas.microsoft.com/office/drawing/2014/main" id="{0CBCB5A4-EC53-4B16-8626-AC90D5C1AEE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05504" y="8940195"/>
            <a:ext cx="4564552" cy="3423414"/>
          </a:xfrm>
          <a:prstGeom prst="rect">
            <a:avLst/>
          </a:prstGeom>
        </p:spPr>
      </p:pic>
      <mc:AlternateContent xmlns:mc="http://schemas.openxmlformats.org/markup-compatibility/2006">
        <mc:Choice xmlns:a14="http://schemas.microsoft.com/office/drawing/2010/main" Requires="a14">
          <p:sp>
            <p:nvSpPr>
              <p:cNvPr id="12" name="Text Box 6">
                <a:extLst>
                  <a:ext uri="{FF2B5EF4-FFF2-40B4-BE49-F238E27FC236}">
                    <a16:creationId xmlns:a16="http://schemas.microsoft.com/office/drawing/2014/main" id="{1EA5D3F6-C975-4FFD-A6A0-BE1AF42AE374}"/>
                  </a:ext>
                </a:extLst>
              </p:cNvPr>
              <p:cNvSpPr txBox="1">
                <a:spLocks noChangeArrowheads="1"/>
              </p:cNvSpPr>
              <p:nvPr/>
            </p:nvSpPr>
            <p:spPr bwMode="auto">
              <a:xfrm>
                <a:off x="7361812" y="1759018"/>
                <a:ext cx="6660000" cy="7355311"/>
              </a:xfrm>
              <a:prstGeom prst="rect">
                <a:avLst/>
              </a:prstGeom>
              <a:solidFill>
                <a:srgbClr val="FFFFFF"/>
              </a:solidFill>
              <a:ln w="38100" cap="rnd" algn="ctr">
                <a:solidFill>
                  <a:srgbClr val="FC5D3F"/>
                </a:solidFill>
                <a:bevel/>
                <a:headEnd/>
                <a:tailEnd/>
              </a:ln>
              <a:effectLst/>
              <a:extLst>
                <a:ext uri="{AF507438-7753-43E0-B8FC-AC1667EBCBE1}">
                  <a14:hiddenEffects>
                    <a:effectLst>
                      <a:outerShdw dist="35921" dir="2700000" algn="ctr" rotWithShape="0">
                        <a:srgbClr val="000000"/>
                      </a:outerShdw>
                    </a:effectLst>
                  </a14:hiddenEffects>
                </a:ext>
              </a:extLst>
            </p:spPr>
            <p:txBody>
              <a:bodyPr vert="horz" wrap="square" lIns="72000" tIns="72000" rIns="72000" bIns="72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GB" altLang="en-US" sz="3000" b="1" dirty="0">
                    <a:solidFill>
                      <a:srgbClr val="000000"/>
                    </a:solidFill>
                    <a:latin typeface="Arial" panose="020B0604020202020204" pitchFamily="34" charset="0"/>
                  </a:rPr>
                  <a:t>3</a:t>
                </a:r>
                <a:r>
                  <a:rPr kumimoji="0" lang="en-GB" altLang="en-US" sz="3000" b="1" i="0" u="none" strike="noStrike" cap="none" normalizeH="0" baseline="0" dirty="0">
                    <a:ln>
                      <a:noFill/>
                    </a:ln>
                    <a:solidFill>
                      <a:srgbClr val="000000"/>
                    </a:solidFill>
                    <a:effectLst/>
                    <a:latin typeface="Arial" panose="020B0604020202020204" pitchFamily="34" charset="0"/>
                  </a:rPr>
                  <a:t>. </a:t>
                </a:r>
                <a:r>
                  <a:rPr lang="en-GB" altLang="en-US" sz="3000" b="1" dirty="0">
                    <a:solidFill>
                      <a:srgbClr val="000000"/>
                    </a:solidFill>
                    <a:latin typeface="Arial" panose="020B0604020202020204" pitchFamily="34" charset="0"/>
                  </a:rPr>
                  <a:t>Softening Length</a:t>
                </a:r>
              </a:p>
              <a:p>
                <a:pPr marL="0" marR="0" lvl="0" indent="0" algn="just" defTabSz="914400" rtl="0" eaLnBrk="0" fontAlgn="base" latinLnBrk="0" hangingPunct="0">
                  <a:lnSpc>
                    <a:spcPct val="100000"/>
                  </a:lnSpc>
                  <a:spcBef>
                    <a:spcPct val="0"/>
                  </a:spcBef>
                  <a:spcAft>
                    <a:spcPct val="0"/>
                  </a:spcAft>
                  <a:buClrTx/>
                  <a:buSzTx/>
                  <a:buFontTx/>
                  <a:buNone/>
                  <a:tabLst/>
                </a:pPr>
                <a:r>
                  <a:rPr lang="en-GB" altLang="en-US" dirty="0">
                    <a:solidFill>
                      <a:srgbClr val="000000"/>
                    </a:solidFill>
                    <a:latin typeface="Arial" panose="020B0604020202020204" pitchFamily="34" charset="0"/>
                  </a:rPr>
                  <a:t>To improve the realism of the simulation, an adjustment can be made to the gravitational potentials of the galactic cores which introduces a softening length term.</a:t>
                </a:r>
                <a:r>
                  <a:rPr lang="en-GB" altLang="en-US" baseline="30000" dirty="0">
                    <a:solidFill>
                      <a:srgbClr val="000000"/>
                    </a:solidFill>
                    <a:latin typeface="Arial" panose="020B0604020202020204" pitchFamily="34" charset="0"/>
                  </a:rPr>
                  <a:t>[5] </a:t>
                </a:r>
                <a:r>
                  <a:rPr lang="en-GB" altLang="en-US" dirty="0">
                    <a:solidFill>
                      <a:srgbClr val="000000"/>
                    </a:solidFill>
                    <a:latin typeface="Arial" panose="020B0604020202020204" pitchFamily="34" charset="0"/>
                  </a:rPr>
                  <a:t>The force acting on each galactic core then becomes</a:t>
                </a:r>
                <a:endParaRPr lang="en-GB" altLang="en-US" i="1" dirty="0">
                  <a:solidFill>
                    <a:srgbClr val="000000"/>
                  </a:solidFill>
                  <a:latin typeface="Cambria Math"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GB" altLang="en-US" b="1" i="1" u="none" strike="noStrike" cap="none" normalizeH="0" baseline="0" smtClean="0">
                          <a:ln>
                            <a:noFill/>
                          </a:ln>
                          <a:solidFill>
                            <a:srgbClr val="000000"/>
                          </a:solidFill>
                          <a:effectLst/>
                          <a:latin typeface="Cambria Math" panose="02040503050406030204" pitchFamily="18" charset="0"/>
                        </a:rPr>
                        <m:t>𝑭</m:t>
                      </m:r>
                      <m:d>
                        <m:dPr>
                          <m:ctrlPr>
                            <a:rPr kumimoji="0" lang="en-GB" altLang="en-US" b="1" i="1" u="none" strike="noStrike" cap="none" normalizeH="0" baseline="0" smtClean="0">
                              <a:ln>
                                <a:noFill/>
                              </a:ln>
                              <a:solidFill>
                                <a:srgbClr val="000000"/>
                              </a:solidFill>
                              <a:effectLst/>
                              <a:latin typeface="Cambria Math" panose="02040503050406030204" pitchFamily="18" charset="0"/>
                            </a:rPr>
                          </m:ctrlPr>
                        </m:dPr>
                        <m:e>
                          <m:r>
                            <a:rPr kumimoji="0" lang="en-GB" altLang="en-US" b="1" i="1" u="none" strike="noStrike" cap="none" normalizeH="0" baseline="0" smtClean="0">
                              <a:ln>
                                <a:noFill/>
                              </a:ln>
                              <a:solidFill>
                                <a:srgbClr val="000000"/>
                              </a:solidFill>
                              <a:effectLst/>
                              <a:latin typeface="Cambria Math" panose="02040503050406030204" pitchFamily="18" charset="0"/>
                            </a:rPr>
                            <m:t>𝒓</m:t>
                          </m:r>
                        </m:e>
                      </m:d>
                      <m:r>
                        <a:rPr kumimoji="0" lang="en-GB" altLang="en-US" b="1" i="1" u="none" strike="noStrike" cap="none" normalizeH="0" baseline="0" smtClean="0">
                          <a:ln>
                            <a:noFill/>
                          </a:ln>
                          <a:solidFill>
                            <a:srgbClr val="000000"/>
                          </a:solidFill>
                          <a:effectLst/>
                          <a:latin typeface="Cambria Math" panose="02040503050406030204" pitchFamily="18" charset="0"/>
                        </a:rPr>
                        <m:t>=</m:t>
                      </m:r>
                      <m:r>
                        <a:rPr kumimoji="0" lang="en-GB" altLang="en-US" b="0" i="1" u="none" strike="noStrike" cap="none" normalizeH="0" baseline="0" smtClean="0">
                          <a:ln>
                            <a:noFill/>
                          </a:ln>
                          <a:solidFill>
                            <a:srgbClr val="000000"/>
                          </a:solidFill>
                          <a:effectLst/>
                          <a:latin typeface="Cambria Math" panose="02040503050406030204" pitchFamily="18" charset="0"/>
                        </a:rPr>
                        <m:t>−</m:t>
                      </m:r>
                      <m:f>
                        <m:fPr>
                          <m:ctrlPr>
                            <a:rPr kumimoji="0" lang="en-GB" altLang="en-US" b="0" i="1" u="none" strike="noStrike" cap="none" normalizeH="0" baseline="0" smtClean="0">
                              <a:ln>
                                <a:noFill/>
                              </a:ln>
                              <a:solidFill>
                                <a:srgbClr val="000000"/>
                              </a:solidFill>
                              <a:effectLst/>
                              <a:latin typeface="Cambria Math" panose="02040503050406030204" pitchFamily="18" charset="0"/>
                            </a:rPr>
                          </m:ctrlPr>
                        </m:fPr>
                        <m:num>
                          <m:r>
                            <a:rPr kumimoji="0" lang="en-GB" altLang="en-US" b="0" i="1" u="none" strike="noStrike" cap="none" normalizeH="0" baseline="0" smtClean="0">
                              <a:ln>
                                <a:noFill/>
                              </a:ln>
                              <a:solidFill>
                                <a:srgbClr val="000000"/>
                              </a:solidFill>
                              <a:effectLst/>
                              <a:latin typeface="Cambria Math" panose="02040503050406030204" pitchFamily="18" charset="0"/>
                            </a:rPr>
                            <m:t>𝐺</m:t>
                          </m:r>
                          <m:sSub>
                            <m:sSubPr>
                              <m:ctrlPr>
                                <a:rPr kumimoji="0" lang="en-GB" altLang="en-US" b="0"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𝑀</m:t>
                              </m:r>
                            </m:e>
                            <m:sub>
                              <m:r>
                                <a:rPr kumimoji="0" lang="en-GB" altLang="en-US" b="0" i="1" u="none" strike="noStrike" cap="none" normalizeH="0" baseline="0" smtClean="0">
                                  <a:ln>
                                    <a:noFill/>
                                  </a:ln>
                                  <a:solidFill>
                                    <a:srgbClr val="000000"/>
                                  </a:solidFill>
                                  <a:effectLst/>
                                  <a:latin typeface="Cambria Math" panose="02040503050406030204" pitchFamily="18" charset="0"/>
                                </a:rPr>
                                <m:t>1</m:t>
                              </m:r>
                            </m:sub>
                          </m:sSub>
                          <m:sSub>
                            <m:sSubPr>
                              <m:ctrlPr>
                                <a:rPr kumimoji="0" lang="en-GB" altLang="en-US" b="0"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𝑀</m:t>
                              </m:r>
                            </m:e>
                            <m:sub>
                              <m:r>
                                <a:rPr kumimoji="0" lang="en-GB" altLang="en-US" b="0" i="1" u="none" strike="noStrike" cap="none" normalizeH="0" baseline="0" smtClean="0">
                                  <a:ln>
                                    <a:noFill/>
                                  </a:ln>
                                  <a:solidFill>
                                    <a:srgbClr val="000000"/>
                                  </a:solidFill>
                                  <a:effectLst/>
                                  <a:latin typeface="Cambria Math" panose="02040503050406030204" pitchFamily="18" charset="0"/>
                                </a:rPr>
                                <m:t>2</m:t>
                              </m:r>
                            </m:sub>
                          </m:sSub>
                          <m:r>
                            <a:rPr kumimoji="0" lang="en-GB" altLang="en-US" b="1" i="1" u="none" strike="noStrike" cap="none" normalizeH="0" baseline="0" smtClean="0">
                              <a:ln>
                                <a:noFill/>
                              </a:ln>
                              <a:solidFill>
                                <a:srgbClr val="000000"/>
                              </a:solidFill>
                              <a:effectLst/>
                              <a:latin typeface="Cambria Math" panose="02040503050406030204" pitchFamily="18" charset="0"/>
                            </a:rPr>
                            <m:t>𝒓</m:t>
                          </m:r>
                        </m:num>
                        <m:den>
                          <m:sSup>
                            <m:sSupPr>
                              <m:ctrlPr>
                                <a:rPr kumimoji="0" lang="en-GB" altLang="en-US" b="1" i="1" u="none" strike="noStrike" cap="none" normalizeH="0" baseline="0" smtClean="0">
                                  <a:ln>
                                    <a:noFill/>
                                  </a:ln>
                                  <a:solidFill>
                                    <a:srgbClr val="000000"/>
                                  </a:solidFill>
                                  <a:effectLst/>
                                  <a:latin typeface="Cambria Math" panose="02040503050406030204" pitchFamily="18" charset="0"/>
                                </a:rPr>
                              </m:ctrlPr>
                            </m:sSupPr>
                            <m:e>
                              <m:d>
                                <m:dPr>
                                  <m:ctrlPr>
                                    <a:rPr kumimoji="0" lang="en-GB" altLang="en-US" b="0" i="1" u="none" strike="noStrike" cap="none" normalizeH="0" baseline="0" smtClean="0">
                                      <a:ln>
                                        <a:noFill/>
                                      </a:ln>
                                      <a:solidFill>
                                        <a:srgbClr val="000000"/>
                                      </a:solidFill>
                                      <a:effectLst/>
                                      <a:latin typeface="Cambria Math" panose="02040503050406030204" pitchFamily="18" charset="0"/>
                                    </a:rPr>
                                  </m:ctrlPr>
                                </m:dPr>
                                <m:e>
                                  <m:sSup>
                                    <m:sSupPr>
                                      <m:ctrlPr>
                                        <a:rPr kumimoji="0" lang="en-GB" altLang="en-US" b="1" i="1" u="none" strike="noStrike" cap="none" normalizeH="0" baseline="0" smtClean="0">
                                          <a:ln>
                                            <a:noFill/>
                                          </a:ln>
                                          <a:solidFill>
                                            <a:srgbClr val="000000"/>
                                          </a:solidFill>
                                          <a:effectLst/>
                                          <a:latin typeface="Cambria Math" panose="02040503050406030204" pitchFamily="18" charset="0"/>
                                        </a:rPr>
                                      </m:ctrlPr>
                                    </m:sSupPr>
                                    <m:e>
                                      <m:r>
                                        <a:rPr kumimoji="0" lang="en-GB" altLang="en-US" b="1" i="1" u="none" strike="noStrike" cap="none" normalizeH="0" baseline="0" smtClean="0">
                                          <a:ln>
                                            <a:noFill/>
                                          </a:ln>
                                          <a:solidFill>
                                            <a:srgbClr val="000000"/>
                                          </a:solidFill>
                                          <a:effectLst/>
                                          <a:latin typeface="Cambria Math" panose="02040503050406030204" pitchFamily="18" charset="0"/>
                                        </a:rPr>
                                        <m:t>𝒓</m:t>
                                      </m:r>
                                    </m:e>
                                    <m:sup>
                                      <m:r>
                                        <a:rPr kumimoji="0" lang="en-GB" altLang="en-US" b="1" i="1" u="none" strike="noStrike" cap="none" normalizeH="0" baseline="0" smtClean="0">
                                          <a:ln>
                                            <a:noFill/>
                                          </a:ln>
                                          <a:solidFill>
                                            <a:srgbClr val="000000"/>
                                          </a:solidFill>
                                          <a:effectLst/>
                                          <a:latin typeface="Cambria Math" panose="02040503050406030204" pitchFamily="18" charset="0"/>
                                        </a:rPr>
                                        <m:t>𝟐</m:t>
                                      </m:r>
                                    </m:sup>
                                  </m:sSup>
                                  <m:r>
                                    <a:rPr kumimoji="0" lang="en-GB" altLang="en-US" b="1" i="1" u="none" strike="noStrike" cap="none" normalizeH="0" baseline="0" smtClean="0">
                                      <a:ln>
                                        <a:noFill/>
                                      </a:ln>
                                      <a:solidFill>
                                        <a:srgbClr val="000000"/>
                                      </a:solidFill>
                                      <a:effectLst/>
                                      <a:latin typeface="Cambria Math" panose="02040503050406030204" pitchFamily="18" charset="0"/>
                                    </a:rPr>
                                    <m:t>+</m:t>
                                  </m:r>
                                  <m:sSup>
                                    <m:sSupPr>
                                      <m:ctrlPr>
                                        <a:rPr kumimoji="0" lang="en-GB" altLang="en-US" b="1" i="1" u="none" strike="noStrike" cap="none" normalizeH="0" baseline="0" smtClean="0">
                                          <a:ln>
                                            <a:noFill/>
                                          </a:ln>
                                          <a:solidFill>
                                            <a:srgbClr val="000000"/>
                                          </a:solidFill>
                                          <a:effectLst/>
                                          <a:latin typeface="Cambria Math" panose="02040503050406030204" pitchFamily="18" charset="0"/>
                                        </a:rPr>
                                      </m:ctrlPr>
                                    </m:sSupPr>
                                    <m:e>
                                      <m:r>
                                        <a:rPr kumimoji="0" lang="en-GB" altLang="en-US" b="1" i="1" u="none" strike="noStrike" cap="none" normalizeH="0" baseline="0" smtClean="0">
                                          <a:ln>
                                            <a:noFill/>
                                          </a:ln>
                                          <a:solidFill>
                                            <a:srgbClr val="000000"/>
                                          </a:solidFill>
                                          <a:effectLst/>
                                          <a:latin typeface="Cambria Math" panose="02040503050406030204" pitchFamily="18" charset="0"/>
                                        </a:rPr>
                                        <m:t>𝝐</m:t>
                                      </m:r>
                                    </m:e>
                                    <m:sup>
                                      <m:r>
                                        <a:rPr kumimoji="0" lang="en-GB" altLang="en-US" b="1" i="1" u="none" strike="noStrike" cap="none" normalizeH="0" baseline="0" smtClean="0">
                                          <a:ln>
                                            <a:noFill/>
                                          </a:ln>
                                          <a:solidFill>
                                            <a:srgbClr val="000000"/>
                                          </a:solidFill>
                                          <a:effectLst/>
                                          <a:latin typeface="Cambria Math" panose="02040503050406030204" pitchFamily="18" charset="0"/>
                                        </a:rPr>
                                        <m:t>𝟐</m:t>
                                      </m:r>
                                    </m:sup>
                                  </m:sSup>
                                </m:e>
                              </m:d>
                            </m:e>
                            <m:sup>
                              <m:f>
                                <m:fPr>
                                  <m:ctrlPr>
                                    <a:rPr kumimoji="0" lang="en-GB" altLang="en-US" b="1" i="1" u="none" strike="noStrike" cap="none" normalizeH="0" baseline="0" smtClean="0">
                                      <a:ln>
                                        <a:noFill/>
                                      </a:ln>
                                      <a:solidFill>
                                        <a:srgbClr val="000000"/>
                                      </a:solidFill>
                                      <a:effectLst/>
                                      <a:latin typeface="Cambria Math" panose="02040503050406030204" pitchFamily="18" charset="0"/>
                                    </a:rPr>
                                  </m:ctrlPr>
                                </m:fPr>
                                <m:num>
                                  <m:r>
                                    <a:rPr kumimoji="0" lang="en-GB" altLang="en-US" b="1" i="1" u="none" strike="noStrike" cap="none" normalizeH="0" baseline="0" smtClean="0">
                                      <a:ln>
                                        <a:noFill/>
                                      </a:ln>
                                      <a:solidFill>
                                        <a:srgbClr val="000000"/>
                                      </a:solidFill>
                                      <a:effectLst/>
                                      <a:latin typeface="Cambria Math" panose="02040503050406030204" pitchFamily="18" charset="0"/>
                                    </a:rPr>
                                    <m:t>𝟑</m:t>
                                  </m:r>
                                </m:num>
                                <m:den>
                                  <m:r>
                                    <a:rPr kumimoji="0" lang="en-GB" altLang="en-US" b="1" i="1" u="none" strike="noStrike" cap="none" normalizeH="0" baseline="0" smtClean="0">
                                      <a:ln>
                                        <a:noFill/>
                                      </a:ln>
                                      <a:solidFill>
                                        <a:srgbClr val="000000"/>
                                      </a:solidFill>
                                      <a:effectLst/>
                                      <a:latin typeface="Cambria Math" panose="02040503050406030204" pitchFamily="18" charset="0"/>
                                    </a:rPr>
                                    <m:t>𝟐</m:t>
                                  </m:r>
                                </m:den>
                              </m:f>
                            </m:sup>
                          </m:sSup>
                        </m:den>
                      </m:f>
                      <m:r>
                        <a:rPr kumimoji="0" lang="en-GB" altLang="en-US" b="0" i="1" u="none" strike="noStrike" cap="none" normalizeH="0" baseline="0" smtClean="0">
                          <a:ln>
                            <a:noFill/>
                          </a:ln>
                          <a:solidFill>
                            <a:srgbClr val="000000"/>
                          </a:solidFill>
                          <a:effectLst/>
                          <a:latin typeface="Cambria Math" panose="02040503050406030204" pitchFamily="18" charset="0"/>
                        </a:rPr>
                        <m:t>,</m:t>
                      </m:r>
                    </m:oMath>
                  </m:oMathPara>
                </a14:m>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i="0" u="none" strike="noStrike" cap="none" normalizeH="0" baseline="0" dirty="0">
                    <a:ln>
                      <a:noFill/>
                    </a:ln>
                    <a:solidFill>
                      <a:srgbClr val="000000"/>
                    </a:solidFill>
                    <a:effectLst/>
                    <a:latin typeface="Arial" panose="020B0604020202020204" pitchFamily="34" charset="0"/>
                  </a:rPr>
                  <a:t>where </a:t>
                </a:r>
                <a14:m>
                  <m:oMath xmlns:m="http://schemas.openxmlformats.org/officeDocument/2006/math">
                    <m:sSub>
                      <m:sSubPr>
                        <m:ctrlPr>
                          <a:rPr kumimoji="0" lang="en-GB" altLang="en-US" b="0"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𝑀</m:t>
                        </m:r>
                      </m:e>
                      <m:sub>
                        <m:r>
                          <a:rPr kumimoji="0" lang="en-GB" altLang="en-US" b="0" i="1" u="none" strike="noStrike" cap="none" normalizeH="0" baseline="0" smtClean="0">
                            <a:ln>
                              <a:noFill/>
                            </a:ln>
                            <a:solidFill>
                              <a:srgbClr val="000000"/>
                            </a:solidFill>
                            <a:effectLst/>
                            <a:latin typeface="Cambria Math" panose="02040503050406030204" pitchFamily="18" charset="0"/>
                          </a:rPr>
                          <m:t>1</m:t>
                        </m:r>
                      </m:sub>
                    </m:sSub>
                    <m:r>
                      <a:rPr kumimoji="0" lang="en-GB" altLang="en-US" b="0" i="1" u="none" strike="noStrike" cap="none" normalizeH="0" baseline="0" smtClean="0">
                        <a:ln>
                          <a:noFill/>
                        </a:ln>
                        <a:solidFill>
                          <a:srgbClr val="000000"/>
                        </a:solidFill>
                        <a:effectLst/>
                        <a:latin typeface="Cambria Math" panose="02040503050406030204" pitchFamily="18" charset="0"/>
                      </a:rPr>
                      <m:t>,</m:t>
                    </m:r>
                    <m:sSub>
                      <m:sSubPr>
                        <m:ctrlPr>
                          <a:rPr kumimoji="0" lang="en-GB" altLang="en-US" b="0"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𝑀</m:t>
                        </m:r>
                      </m:e>
                      <m:sub>
                        <m:r>
                          <a:rPr kumimoji="0" lang="en-GB" altLang="en-US" b="0" i="1" u="none" strike="noStrike" cap="none" normalizeH="0" baseline="0" smtClean="0">
                            <a:ln>
                              <a:noFill/>
                            </a:ln>
                            <a:solidFill>
                              <a:srgbClr val="000000"/>
                            </a:solidFill>
                            <a:effectLst/>
                            <a:latin typeface="Cambria Math" panose="02040503050406030204" pitchFamily="18" charset="0"/>
                          </a:rPr>
                          <m:t>2</m:t>
                        </m:r>
                      </m:sub>
                    </m:sSub>
                  </m:oMath>
                </a14:m>
                <a:r>
                  <a:rPr kumimoji="0" lang="en-GB" altLang="en-US" i="0" u="none" strike="noStrike" cap="none" normalizeH="0" baseline="0" dirty="0">
                    <a:ln>
                      <a:noFill/>
                    </a:ln>
                    <a:solidFill>
                      <a:srgbClr val="000000"/>
                    </a:solidFill>
                    <a:effectLst/>
                    <a:latin typeface="Arial" panose="020B0604020202020204" pitchFamily="34" charset="0"/>
                  </a:rPr>
                  <a:t> are the</a:t>
                </a:r>
                <a:r>
                  <a:rPr kumimoji="0" lang="en-GB" altLang="en-US" i="0" u="none" strike="noStrike" cap="none" normalizeH="0" dirty="0">
                    <a:ln>
                      <a:noFill/>
                    </a:ln>
                    <a:solidFill>
                      <a:srgbClr val="000000"/>
                    </a:solidFill>
                    <a:effectLst/>
                    <a:latin typeface="Arial" panose="020B0604020202020204" pitchFamily="34" charset="0"/>
                  </a:rPr>
                  <a:t> masses of each core and </a:t>
                </a:r>
                <a14:m>
                  <m:oMath xmlns:m="http://schemas.openxmlformats.org/officeDocument/2006/math">
                    <m:r>
                      <a:rPr kumimoji="0" lang="en-GB" altLang="en-US" b="0" i="1" u="none" strike="noStrike" cap="none" normalizeH="0" smtClean="0">
                        <a:ln>
                          <a:noFill/>
                        </a:ln>
                        <a:solidFill>
                          <a:srgbClr val="000000"/>
                        </a:solidFill>
                        <a:effectLst/>
                        <a:latin typeface="Cambria Math" panose="02040503050406030204" pitchFamily="18" charset="0"/>
                      </a:rPr>
                      <m:t>𝜖</m:t>
                    </m:r>
                  </m:oMath>
                </a14:m>
                <a:r>
                  <a:rPr kumimoji="0" lang="en-GB" altLang="en-US" i="0" u="none" strike="noStrike" cap="none" normalizeH="0" baseline="0" dirty="0">
                    <a:ln>
                      <a:noFill/>
                    </a:ln>
                    <a:solidFill>
                      <a:srgbClr val="000000"/>
                    </a:solidFill>
                    <a:effectLst/>
                    <a:latin typeface="Arial" panose="020B0604020202020204" pitchFamily="34" charset="0"/>
                  </a:rPr>
                  <a:t> is the softening</a:t>
                </a:r>
                <a:r>
                  <a:rPr kumimoji="0" lang="en-GB" altLang="en-US" i="0" u="none" strike="noStrike" cap="none" normalizeH="0" dirty="0">
                    <a:ln>
                      <a:noFill/>
                    </a:ln>
                    <a:solidFill>
                      <a:srgbClr val="000000"/>
                    </a:solidFill>
                    <a:effectLst/>
                    <a:latin typeface="Arial" panose="020B0604020202020204" pitchFamily="34" charset="0"/>
                  </a:rPr>
                  <a:t> length term. In this simulation a softening length of </a:t>
                </a:r>
                <a14:m>
                  <m:oMath xmlns:m="http://schemas.openxmlformats.org/officeDocument/2006/math">
                    <m:r>
                      <a:rPr kumimoji="0" lang="en-GB" altLang="en-US" b="0" i="1" u="none" strike="noStrike" cap="none" normalizeH="0" smtClean="0">
                        <a:ln>
                          <a:noFill/>
                        </a:ln>
                        <a:solidFill>
                          <a:srgbClr val="000000"/>
                        </a:solidFill>
                        <a:effectLst/>
                        <a:latin typeface="Cambria Math" panose="02040503050406030204" pitchFamily="18" charset="0"/>
                      </a:rPr>
                      <m:t>7.5 </m:t>
                    </m:r>
                  </m:oMath>
                </a14:m>
                <a:r>
                  <a:rPr kumimoji="0" lang="en-GB" altLang="en-US" i="0" u="none" strike="noStrike" cap="none" normalizeH="0" baseline="0" dirty="0">
                    <a:ln>
                      <a:noFill/>
                    </a:ln>
                    <a:solidFill>
                      <a:srgbClr val="000000"/>
                    </a:solidFill>
                    <a:effectLst/>
                    <a:latin typeface="Arial" panose="020B0604020202020204" pitchFamily="34" charset="0"/>
                  </a:rPr>
                  <a:t>kpc was used as this reduces the deflection angle but does not compromise accuracy of the simulation at small r.</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GB" altLang="en-US" dirty="0">
                    <a:solidFill>
                      <a:srgbClr val="000000"/>
                    </a:solidFill>
                    <a:latin typeface="Arial" panose="020B0604020202020204" pitchFamily="34" charset="0"/>
                  </a:rPr>
                  <a:t>Fig. 2 (left): Deflection angle against softening length, </a:t>
                </a:r>
                <a:r>
                  <a:rPr lang="en-GB" altLang="en-US" dirty="0">
                    <a:solidFill>
                      <a:srgbClr val="000000"/>
                    </a:solidFill>
                    <a:latin typeface="Arial" panose="020B0604020202020204" pitchFamily="34" charset="0"/>
                    <a:sym typeface="Symbol" panose="05050102010706020507" pitchFamily="18" charset="2"/>
                  </a:rPr>
                  <a:t>.</a:t>
                </a:r>
                <a:endParaRPr lang="en-GB" altLang="en-US"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GB" altLang="en-US" dirty="0">
                    <a:solidFill>
                      <a:srgbClr val="000000"/>
                    </a:solidFill>
                    <a:latin typeface="Arial" panose="020B0604020202020204" pitchFamily="34" charset="0"/>
                  </a:rPr>
                  <a:t>Fig. 3 (right): The paths of the galactic cores.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i="0" u="none" strike="noStrike" cap="none" normalizeH="0" baseline="0" dirty="0">
                    <a:ln>
                      <a:noFill/>
                    </a:ln>
                    <a:solidFill>
                      <a:srgbClr val="000000"/>
                    </a:solidFill>
                    <a:effectLst/>
                    <a:latin typeface="Arial" panose="020B0604020202020204" pitchFamily="34" charset="0"/>
                  </a:rPr>
                  <a:t>The adjusted </a:t>
                </a:r>
                <a:r>
                  <a:rPr kumimoji="0" lang="en-GB" altLang="en-US" i="0" u="none" strike="noStrike" cap="none" normalizeH="0" dirty="0">
                    <a:ln>
                      <a:noFill/>
                    </a:ln>
                    <a:solidFill>
                      <a:srgbClr val="000000"/>
                    </a:solidFill>
                    <a:effectLst/>
                    <a:latin typeface="Arial" panose="020B0604020202020204" pitchFamily="34" charset="0"/>
                  </a:rPr>
                  <a:t>potential</a:t>
                </a:r>
                <a:r>
                  <a:rPr kumimoji="0" lang="en-GB" altLang="en-US" i="0" u="none" strike="noStrike" cap="none" normalizeH="0" baseline="0" dirty="0">
                    <a:ln>
                      <a:noFill/>
                    </a:ln>
                    <a:solidFill>
                      <a:srgbClr val="000000"/>
                    </a:solidFill>
                    <a:effectLst/>
                    <a:latin typeface="Arial" panose="020B0604020202020204" pitchFamily="34" charset="0"/>
                  </a:rPr>
                  <a:t> has the effect of putting an upper limit on the force that can be experienced by the two masses and stops the force tending to infinity at small values of </a:t>
                </a:r>
                <a14:m>
                  <m:oMath xmlns:m="http://schemas.openxmlformats.org/officeDocument/2006/math">
                    <m:r>
                      <a:rPr kumimoji="0" lang="en-GB" altLang="en-US" b="1" i="1" u="none" strike="noStrike" cap="none" normalizeH="0" baseline="0" smtClean="0">
                        <a:ln>
                          <a:noFill/>
                        </a:ln>
                        <a:solidFill>
                          <a:srgbClr val="000000"/>
                        </a:solidFill>
                        <a:effectLst/>
                        <a:latin typeface="Cambria Math" panose="02040503050406030204" pitchFamily="18" charset="0"/>
                      </a:rPr>
                      <m:t>𝒓</m:t>
                    </m:r>
                  </m:oMath>
                </a14:m>
                <a:r>
                  <a:rPr lang="en-GB" altLang="en-US" b="1" dirty="0">
                    <a:solidFill>
                      <a:srgbClr val="000000"/>
                    </a:solidFill>
                    <a:latin typeface="Arial" panose="020B060402020202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1" i="0" u="none" strike="noStrike" cap="none" normalizeH="0" baseline="0" dirty="0">
                  <a:ln>
                    <a:noFill/>
                  </a:ln>
                  <a:solidFill>
                    <a:srgbClr val="000000"/>
                  </a:solidFill>
                  <a:effectLst/>
                  <a:latin typeface="Arial" panose="020B0604020202020204" pitchFamily="34" charset="0"/>
                </a:endParaRPr>
              </a:p>
            </p:txBody>
          </p:sp>
        </mc:Choice>
        <mc:Fallback>
          <p:sp>
            <p:nvSpPr>
              <p:cNvPr id="12" name="Text Box 6">
                <a:extLst>
                  <a:ext uri="{FF2B5EF4-FFF2-40B4-BE49-F238E27FC236}">
                    <a16:creationId xmlns:a16="http://schemas.microsoft.com/office/drawing/2014/main" id="{1EA5D3F6-C975-4FFD-A6A0-BE1AF42AE374}"/>
                  </a:ext>
                </a:extLst>
              </p:cNvPr>
              <p:cNvSpPr txBox="1">
                <a:spLocks noRot="1" noChangeAspect="1" noMove="1" noResize="1" noEditPoints="1" noAdjustHandles="1" noChangeArrowheads="1" noChangeShapeType="1" noTextEdit="1"/>
              </p:cNvSpPr>
              <p:nvPr/>
            </p:nvSpPr>
            <p:spPr bwMode="auto">
              <a:xfrm>
                <a:off x="7361812" y="1759018"/>
                <a:ext cx="6660000" cy="7355311"/>
              </a:xfrm>
              <a:prstGeom prst="rect">
                <a:avLst/>
              </a:prstGeom>
              <a:blipFill>
                <a:blip r:embed="rId6"/>
                <a:stretch>
                  <a:fillRect l="-820" t="-495" r="-820" b="-413"/>
                </a:stretch>
              </a:blipFill>
              <a:ln w="38100" cap="rnd" algn="ctr">
                <a:solidFill>
                  <a:srgbClr val="FC5D3F"/>
                </a:solidFill>
                <a:bevel/>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r>
                  <a:rPr lang="en-GB">
                    <a:noFill/>
                  </a:rPr>
                  <a:t> </a:t>
                </a:r>
              </a:p>
            </p:txBody>
          </p:sp>
        </mc:Fallback>
      </mc:AlternateContent>
      <p:sp>
        <p:nvSpPr>
          <p:cNvPr id="13" name="Text Box 6">
            <a:extLst>
              <a:ext uri="{FF2B5EF4-FFF2-40B4-BE49-F238E27FC236}">
                <a16:creationId xmlns:a16="http://schemas.microsoft.com/office/drawing/2014/main" id="{CF27ADFD-99CB-4524-9B5B-42A205E123BB}"/>
              </a:ext>
            </a:extLst>
          </p:cNvPr>
          <p:cNvSpPr txBox="1">
            <a:spLocks noChangeArrowheads="1"/>
          </p:cNvSpPr>
          <p:nvPr/>
        </p:nvSpPr>
        <p:spPr bwMode="auto">
          <a:xfrm>
            <a:off x="14362931" y="13131578"/>
            <a:ext cx="6660000" cy="1657849"/>
          </a:xfrm>
          <a:prstGeom prst="rect">
            <a:avLst/>
          </a:prstGeom>
          <a:solidFill>
            <a:srgbClr val="FFFFFF"/>
          </a:solidFill>
          <a:ln w="38100" cap="rnd" algn="ctr">
            <a:solidFill>
              <a:srgbClr val="FC5D3F"/>
            </a:solidFill>
            <a:bevel/>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72000" tIns="72000" rIns="72000" bIns="72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GB" altLang="en-US" sz="1600" b="1" dirty="0">
                <a:solidFill>
                  <a:srgbClr val="000000"/>
                </a:solidFill>
                <a:latin typeface="Arial" panose="020B0604020202020204" pitchFamily="34" charset="0"/>
              </a:rPr>
              <a:t>References</a:t>
            </a:r>
            <a:endParaRPr lang="en-GB" altLang="en-US" sz="3000" b="1" dirty="0">
              <a:solidFill>
                <a:srgbClr val="000000"/>
              </a:solidFill>
              <a:latin typeface="Arial" panose="020B0604020202020204" pitchFamily="34" charset="0"/>
            </a:endParaRPr>
          </a:p>
          <a:p>
            <a:pPr lvl="0" defTabSz="914400" eaLnBrk="0" fontAlgn="base" hangingPunct="0">
              <a:spcBef>
                <a:spcPct val="0"/>
              </a:spcBef>
              <a:spcAft>
                <a:spcPct val="0"/>
              </a:spcAft>
            </a:pPr>
            <a:r>
              <a:rPr lang="en-GB" altLang="en-US" sz="900" dirty="0">
                <a:solidFill>
                  <a:srgbClr val="000000"/>
                </a:solidFill>
                <a:latin typeface="Arial" panose="020B0604020202020204" pitchFamily="34" charset="0"/>
                <a:cs typeface="Arial" panose="020B0604020202020204" pitchFamily="34" charset="0"/>
              </a:rPr>
              <a:t>[1] Sofue, Yoshiaki. ‘A Grand Rotation Curve and Dark Matter Halo in the Milky Way Galaxy’ (25 August 2012)</a:t>
            </a:r>
          </a:p>
          <a:p>
            <a:pPr lvl="0" defTabSz="914400" eaLnBrk="0" fontAlgn="base" hangingPunct="0">
              <a:spcBef>
                <a:spcPct val="0"/>
              </a:spcBef>
              <a:spcAft>
                <a:spcPct val="0"/>
              </a:spcAft>
            </a:pPr>
            <a:r>
              <a:rPr lang="en-GB" altLang="en-US" sz="900" dirty="0">
                <a:solidFill>
                  <a:srgbClr val="000000"/>
                </a:solidFill>
                <a:latin typeface="Arial" panose="020B0604020202020204" pitchFamily="34" charset="0"/>
                <a:cs typeface="Arial" panose="020B0604020202020204" pitchFamily="34" charset="0"/>
              </a:rPr>
              <a:t>[2] Dehnen, Walter, Dean E. McLaughlin, and Jalpesh Sachania. ‘The Velocity Dispersion and Mass Profile of the Milky Way’ (1 July 2006)</a:t>
            </a:r>
          </a:p>
          <a:p>
            <a:pPr lvl="0" defTabSz="914400" eaLnBrk="0" fontAlgn="base" hangingPunct="0">
              <a:spcBef>
                <a:spcPct val="0"/>
              </a:spcBef>
              <a:spcAft>
                <a:spcPct val="0"/>
              </a:spcAft>
            </a:pPr>
            <a:r>
              <a:rPr lang="en-GB" altLang="en-US" sz="900" dirty="0">
                <a:solidFill>
                  <a:srgbClr val="000000"/>
                </a:solidFill>
                <a:latin typeface="Arial" panose="020B0604020202020204" pitchFamily="34" charset="0"/>
                <a:cs typeface="Arial" panose="020B0604020202020204" pitchFamily="34" charset="0"/>
              </a:rPr>
              <a:t>[3] Sofue, Yoshiaki. ‘Dark Halos of M 31 and the Milky Way’. (1 August 2015)</a:t>
            </a:r>
          </a:p>
          <a:p>
            <a:pPr lvl="0" defTabSz="914400" eaLnBrk="0" fontAlgn="base" hangingPunct="0">
              <a:spcBef>
                <a:spcPct val="0"/>
              </a:spcBef>
              <a:spcAft>
                <a:spcPct val="0"/>
              </a:spcAft>
            </a:pPr>
            <a:r>
              <a:rPr lang="en-GB" altLang="en-US" sz="900" dirty="0">
                <a:solidFill>
                  <a:srgbClr val="000000"/>
                </a:solidFill>
                <a:latin typeface="Arial" panose="020B0604020202020204" pitchFamily="34" charset="0"/>
                <a:cs typeface="Arial" panose="020B0604020202020204" pitchFamily="34" charset="0"/>
              </a:rPr>
              <a:t>[4] Kafle et al. ‘The Need for Speed: Escape Velocity and Dynamical Mass Measurements of the Andromeda Galaxy’ (January 2018)</a:t>
            </a:r>
          </a:p>
          <a:p>
            <a:pPr lvl="0" defTabSz="914400" eaLnBrk="0" fontAlgn="base" hangingPunct="0">
              <a:spcBef>
                <a:spcPct val="0"/>
              </a:spcBef>
              <a:spcAft>
                <a:spcPct val="0"/>
              </a:spcAft>
            </a:pPr>
            <a:r>
              <a:rPr lang="en-GB" altLang="en-US" sz="900" dirty="0">
                <a:solidFill>
                  <a:srgbClr val="000000"/>
                </a:solidFill>
                <a:latin typeface="Arial" panose="020B0604020202020204" pitchFamily="34" charset="0"/>
                <a:cs typeface="Arial" panose="020B0604020202020204" pitchFamily="34" charset="0"/>
              </a:rPr>
              <a:t>[5] C. C. Dyer, and P. S. S. Ip. “Softening in N-Body Simulations of Collisionless Systems.” (May 20, 1993)</a:t>
            </a:r>
          </a:p>
          <a:p>
            <a:pPr lvl="0" defTabSz="914400" eaLnBrk="0" fontAlgn="base" hangingPunct="0">
              <a:spcBef>
                <a:spcPct val="0"/>
              </a:spcBef>
              <a:spcAft>
                <a:spcPct val="0"/>
              </a:spcAft>
            </a:pPr>
            <a:r>
              <a:rPr lang="en-GB" altLang="en-US" sz="900" dirty="0">
                <a:solidFill>
                  <a:srgbClr val="000000"/>
                </a:solidFill>
                <a:latin typeface="Arial" panose="020B0604020202020204" pitchFamily="34" charset="0"/>
                <a:cs typeface="Arial" panose="020B0604020202020204" pitchFamily="34" charset="0"/>
              </a:rPr>
              <a:t>[6] </a:t>
            </a:r>
            <a:r>
              <a:rPr lang="en-GB" sz="900" dirty="0">
                <a:latin typeface="Arial" panose="020B0604020202020204" pitchFamily="34" charset="0"/>
                <a:cs typeface="Arial" panose="020B0604020202020204" pitchFamily="34" charset="0"/>
              </a:rPr>
              <a:t>Navarro, Julio F., Carlos S. Frenk, and Simon D. M. White. “The Structure of Cold Dark Matter Halos.” (May 1, 1996)</a:t>
            </a:r>
          </a:p>
          <a:p>
            <a:pPr defTabSz="914400" eaLnBrk="0" fontAlgn="base" hangingPunct="0">
              <a:spcBef>
                <a:spcPct val="0"/>
              </a:spcBef>
              <a:spcAft>
                <a:spcPct val="0"/>
              </a:spcAft>
            </a:pPr>
            <a:r>
              <a:rPr lang="en-GB" sz="900" dirty="0">
                <a:latin typeface="Arial" panose="020B0604020202020204" pitchFamily="34" charset="0"/>
                <a:cs typeface="Arial" panose="020B0604020202020204" pitchFamily="34" charset="0"/>
              </a:rPr>
              <a:t>[7] Read, J. I. “The Local Dark Matter Density.” (June 1, 2014 </a:t>
            </a:r>
            <a:endParaRPr lang="en-GB" sz="1050" dirty="0">
              <a:latin typeface="Arial" panose="020B0604020202020204" pitchFamily="34" charset="0"/>
              <a:cs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p:txBody>
      </p:sp>
      <p:sp>
        <p:nvSpPr>
          <p:cNvPr id="11" name="TextBox 10">
            <a:extLst>
              <a:ext uri="{FF2B5EF4-FFF2-40B4-BE49-F238E27FC236}">
                <a16:creationId xmlns:a16="http://schemas.microsoft.com/office/drawing/2014/main" id="{F072DF48-C340-4FFA-B8F2-74B6F4A8B52C}"/>
              </a:ext>
            </a:extLst>
          </p:cNvPr>
          <p:cNvSpPr txBox="1"/>
          <p:nvPr/>
        </p:nvSpPr>
        <p:spPr>
          <a:xfrm>
            <a:off x="12781535" y="3467382"/>
            <a:ext cx="569444" cy="369332"/>
          </a:xfrm>
          <a:prstGeom prst="rect">
            <a:avLst/>
          </a:prstGeom>
          <a:noFill/>
        </p:spPr>
        <p:txBody>
          <a:bodyPr wrap="square" rtlCol="0">
            <a:spAutoFit/>
          </a:bodyPr>
          <a:lstStyle/>
          <a:p>
            <a:pPr algn="r"/>
            <a:r>
              <a:rPr lang="en-GB" dirty="0"/>
              <a:t>(1)</a:t>
            </a:r>
          </a:p>
        </p:txBody>
      </p:sp>
      <mc:AlternateContent xmlns:mc="http://schemas.openxmlformats.org/markup-compatibility/2006">
        <mc:Choice xmlns:a14="http://schemas.microsoft.com/office/drawing/2010/main" Requires="a14">
          <p:sp>
            <p:nvSpPr>
              <p:cNvPr id="15" name="Text Box 6">
                <a:extLst>
                  <a:ext uri="{FF2B5EF4-FFF2-40B4-BE49-F238E27FC236}">
                    <a16:creationId xmlns:a16="http://schemas.microsoft.com/office/drawing/2014/main" id="{013D57E5-95F3-4C13-9FF2-300DA7C15E0E}"/>
                  </a:ext>
                </a:extLst>
              </p:cNvPr>
              <p:cNvSpPr txBox="1">
                <a:spLocks noChangeArrowheads="1"/>
              </p:cNvSpPr>
              <p:nvPr/>
            </p:nvSpPr>
            <p:spPr bwMode="auto">
              <a:xfrm>
                <a:off x="14362931" y="1759018"/>
                <a:ext cx="6660000" cy="11085918"/>
              </a:xfrm>
              <a:prstGeom prst="rect">
                <a:avLst/>
              </a:prstGeom>
              <a:solidFill>
                <a:srgbClr val="FFFFFF"/>
              </a:solidFill>
              <a:ln w="38100" cap="rnd" algn="ctr">
                <a:solidFill>
                  <a:srgbClr val="FC5D3F"/>
                </a:solidFill>
                <a:bevel/>
                <a:headEnd/>
                <a:tailEnd/>
              </a:ln>
              <a:effectLst/>
              <a:extLst>
                <a:ext uri="{AF507438-7753-43E0-B8FC-AC1667EBCBE1}">
                  <a14:hiddenEffects>
                    <a:effectLst>
                      <a:outerShdw dist="35921" dir="2700000" algn="ctr" rotWithShape="0">
                        <a:srgbClr val="000000"/>
                      </a:outerShdw>
                    </a:effectLst>
                  </a14:hiddenEffects>
                </a:ext>
              </a:extLst>
            </p:spPr>
            <p:txBody>
              <a:bodyPr vert="horz" wrap="square" lIns="72000" tIns="72000" rIns="72000" bIns="72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3000" b="1" i="0" u="none" strike="noStrike" cap="none" normalizeH="0" baseline="0" dirty="0">
                    <a:ln>
                      <a:noFill/>
                    </a:ln>
                    <a:solidFill>
                      <a:srgbClr val="000000"/>
                    </a:solidFill>
                    <a:effectLst/>
                    <a:latin typeface="Arial" panose="020B0604020202020204" pitchFamily="34" charset="0"/>
                  </a:rPr>
                  <a:t>5. </a:t>
                </a:r>
                <a:r>
                  <a:rPr lang="en-GB" altLang="en-US" sz="3000" b="1" dirty="0">
                    <a:solidFill>
                      <a:srgbClr val="000000"/>
                    </a:solidFill>
                    <a:latin typeface="Arial" panose="020B0604020202020204" pitchFamily="34" charset="0"/>
                  </a:rPr>
                  <a:t>Preliminary Results</a:t>
                </a: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GB" altLang="en-US" dirty="0">
                    <a:solidFill>
                      <a:srgbClr val="000000"/>
                    </a:solidFill>
                    <a:latin typeface="Arial" panose="020B0604020202020204" pitchFamily="34" charset="0"/>
                  </a:rPr>
                  <a:t>Fig. 4: The colliding galaxies at various times. The purple stars are initially orbiting the galaxy referred to as ‘M31’, the red stars are initially orbiting the galaxy referred to as ‘MW’. The larger mass galaxy, ‘M31’, finishes with more stars within its r</a:t>
                </a:r>
                <a:r>
                  <a:rPr lang="en-GB" altLang="en-US" baseline="-25000" dirty="0">
                    <a:solidFill>
                      <a:srgbClr val="000000"/>
                    </a:solidFill>
                    <a:latin typeface="Arial" panose="020B0604020202020204" pitchFamily="34" charset="0"/>
                  </a:rPr>
                  <a:t>200</a:t>
                </a:r>
                <a:r>
                  <a:rPr lang="en-GB" altLang="en-US" dirty="0">
                    <a:solidFill>
                      <a:srgbClr val="000000"/>
                    </a:solidFill>
                    <a:latin typeface="Arial" panose="020B060402020202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GB" altLang="en-US"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b="1"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1"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b="1"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1"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b="1"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1"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b="1"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1"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GB" altLang="en-US" b="1"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b="1" i="0" u="none" strike="noStrike" cap="none" normalizeH="0" baseline="0" dirty="0">
                  <a:ln>
                    <a:noFill/>
                  </a:ln>
                  <a:solidFill>
                    <a:srgbClr val="000000"/>
                  </a:solidFill>
                  <a:effectLst/>
                  <a:latin typeface="Arial" panose="020B0604020202020204" pitchFamily="34" charset="0"/>
                </a:endParaRPr>
              </a:p>
              <a:p>
                <a:pPr lvl="0" algn="just" defTabSz="914400" eaLnBrk="0" fontAlgn="base" hangingPunct="0">
                  <a:spcBef>
                    <a:spcPct val="0"/>
                  </a:spcBef>
                  <a:spcAft>
                    <a:spcPct val="0"/>
                  </a:spcAft>
                </a:pPr>
                <a:r>
                  <a:rPr kumimoji="0" lang="en-GB" altLang="en-US" i="0" u="none" strike="noStrike" cap="none" normalizeH="0" baseline="0" dirty="0">
                    <a:ln>
                      <a:noFill/>
                    </a:ln>
                    <a:solidFill>
                      <a:srgbClr val="000000"/>
                    </a:solidFill>
                    <a:effectLst/>
                    <a:latin typeface="Arial" panose="020B0604020202020204" pitchFamily="34" charset="0"/>
                  </a:rPr>
                  <a:t>Fig. 5: </a:t>
                </a:r>
                <a:r>
                  <a:rPr lang="en-GB" altLang="en-US" dirty="0">
                    <a:solidFill>
                      <a:srgbClr val="000000"/>
                    </a:solidFill>
                    <a:latin typeface="Arial" panose="020B0604020202020204" pitchFamily="34" charset="0"/>
                  </a:rPr>
                  <a:t>The number density normalised to the mean number density against radius normalised to r</a:t>
                </a:r>
                <a:r>
                  <a:rPr lang="en-GB" altLang="en-US" baseline="-25000" dirty="0">
                    <a:solidFill>
                      <a:srgbClr val="000000"/>
                    </a:solidFill>
                    <a:latin typeface="Arial" panose="020B0604020202020204" pitchFamily="34" charset="0"/>
                  </a:rPr>
                  <a:t>200</a:t>
                </a:r>
                <a:r>
                  <a:rPr lang="en-GB" altLang="en-US" dirty="0">
                    <a:solidFill>
                      <a:srgbClr val="000000"/>
                    </a:solidFill>
                    <a:latin typeface="Arial" panose="020B0604020202020204" pitchFamily="34" charset="0"/>
                  </a:rPr>
                  <a:t> with 1</a:t>
                </a:r>
                <a:r>
                  <a:rPr lang="en-GB" altLang="en-US" dirty="0">
                    <a:solidFill>
                      <a:srgbClr val="000000"/>
                    </a:solidFill>
                    <a:latin typeface="Arial" panose="020B0604020202020204" pitchFamily="34" charset="0"/>
                    <a:sym typeface="Symbol" panose="05050102010706020507" pitchFamily="18" charset="2"/>
                  </a:rPr>
                  <a:t> and 3 confidence levels.</a:t>
                </a:r>
                <a:r>
                  <a:rPr lang="en-GB" altLang="en-US" dirty="0">
                    <a:solidFill>
                      <a:srgbClr val="000000"/>
                    </a:solidFill>
                    <a:latin typeface="Arial" panose="020B0604020202020204" pitchFamily="34" charset="0"/>
                  </a:rPr>
                  <a:t> An NFW profile has also been fitted. The NFW profile for MW has parameters </a:t>
                </a:r>
                <a:r>
                  <a:rPr lang="en-US" altLang="en-US" dirty="0">
                    <a:latin typeface="Arial" panose="020B0604020202020204" pitchFamily="34" charset="0"/>
                  </a:rPr>
                  <a:t>r</a:t>
                </a:r>
                <a:r>
                  <a:rPr lang="en-US" altLang="en-US" baseline="-25000" dirty="0">
                    <a:latin typeface="Arial" panose="020B0604020202020204" pitchFamily="34" charset="0"/>
                  </a:rPr>
                  <a:t>s,MW</a:t>
                </a:r>
                <a:r>
                  <a:rPr lang="en-US" altLang="en-US" dirty="0">
                    <a:latin typeface="Arial" panose="020B0604020202020204" pitchFamily="34" charset="0"/>
                  </a:rPr>
                  <a:t> = </a:t>
                </a:r>
                <a14:m>
                  <m:oMath xmlns:m="http://schemas.openxmlformats.org/officeDocument/2006/math">
                    <m:sSubSup>
                      <m:sSubSupPr>
                        <m:ctrlPr>
                          <a:rPr lang="en-GB" altLang="en-US" i="1">
                            <a:latin typeface="Cambria Math" panose="02040503050406030204" pitchFamily="18" charset="0"/>
                          </a:rPr>
                        </m:ctrlPr>
                      </m:sSubSupPr>
                      <m:e>
                        <m:r>
                          <a:rPr lang="en-GB" altLang="en-US" i="1">
                            <a:latin typeface="Cambria Math" panose="02040503050406030204" pitchFamily="18" charset="0"/>
                          </a:rPr>
                          <m:t>36</m:t>
                        </m:r>
                      </m:e>
                      <m:sub>
                        <m:r>
                          <a:rPr lang="en-GB" altLang="en-US" i="1">
                            <a:latin typeface="Cambria Math" panose="02040503050406030204" pitchFamily="18" charset="0"/>
                          </a:rPr>
                          <m:t>−4</m:t>
                        </m:r>
                      </m:sub>
                      <m:sup>
                        <m:r>
                          <a:rPr lang="en-GB" altLang="en-US" i="1">
                            <a:latin typeface="Cambria Math" panose="02040503050406030204" pitchFamily="18" charset="0"/>
                          </a:rPr>
                          <m:t>+6</m:t>
                        </m:r>
                      </m:sup>
                    </m:sSubSup>
                  </m:oMath>
                </a14:m>
                <a:r>
                  <a:rPr lang="en-US" altLang="en-US" dirty="0">
                    <a:latin typeface="Arial" panose="020B0604020202020204" pitchFamily="34" charset="0"/>
                  </a:rPr>
                  <a:t> kpc </a:t>
                </a:r>
                <a:r>
                  <a:rPr lang="en-GB" altLang="en-US" dirty="0">
                    <a:solidFill>
                      <a:srgbClr val="000000"/>
                    </a:solidFill>
                    <a:latin typeface="Arial" panose="020B0604020202020204" pitchFamily="34" charset="0"/>
                  </a:rPr>
                  <a:t>and </a:t>
                </a:r>
                <a:r>
                  <a:rPr lang="en-US" altLang="en-US" dirty="0">
                    <a:latin typeface="Arial" panose="020B0604020202020204" pitchFamily="34" charset="0"/>
                  </a:rPr>
                  <a:t>r</a:t>
                </a:r>
                <a:r>
                  <a:rPr lang="en-US" altLang="en-US" baseline="-25000" dirty="0">
                    <a:latin typeface="Arial" panose="020B0604020202020204" pitchFamily="34" charset="0"/>
                  </a:rPr>
                  <a:t>200,MW</a:t>
                </a:r>
                <a:r>
                  <a:rPr lang="en-US" altLang="en-US" dirty="0">
                    <a:latin typeface="Arial" panose="020B0604020202020204" pitchFamily="34" charset="0"/>
                  </a:rPr>
                  <a:t> = </a:t>
                </a:r>
                <a14:m>
                  <m:oMath xmlns:m="http://schemas.openxmlformats.org/officeDocument/2006/math">
                    <m:sSubSup>
                      <m:sSubSupPr>
                        <m:ctrlPr>
                          <a:rPr lang="en-GB" altLang="en-US" i="1">
                            <a:latin typeface="Cambria Math" panose="02040503050406030204" pitchFamily="18" charset="0"/>
                          </a:rPr>
                        </m:ctrlPr>
                      </m:sSubSupPr>
                      <m:e>
                        <m:r>
                          <a:rPr lang="en-GB" altLang="en-US" i="1">
                            <a:latin typeface="Cambria Math" panose="02040503050406030204" pitchFamily="18" charset="0"/>
                          </a:rPr>
                          <m:t>177</m:t>
                        </m:r>
                      </m:e>
                      <m:sub>
                        <m:r>
                          <a:rPr lang="en-GB" altLang="en-US" i="1">
                            <a:latin typeface="Cambria Math" panose="02040503050406030204" pitchFamily="18" charset="0"/>
                          </a:rPr>
                          <m:t>−</m:t>
                        </m:r>
                        <m:r>
                          <a:rPr lang="en-GB" altLang="en-US" i="1">
                            <a:latin typeface="Cambria Math" panose="02040503050406030204" pitchFamily="18" charset="0"/>
                          </a:rPr>
                          <m:t>2</m:t>
                        </m:r>
                      </m:sub>
                      <m:sup>
                        <m:r>
                          <a:rPr lang="en-GB" altLang="en-US" i="1">
                            <a:latin typeface="Cambria Math" panose="02040503050406030204" pitchFamily="18" charset="0"/>
                          </a:rPr>
                          <m:t>+</m:t>
                        </m:r>
                        <m:r>
                          <a:rPr lang="en-GB" altLang="en-US" i="1">
                            <a:latin typeface="Cambria Math" panose="02040503050406030204" pitchFamily="18" charset="0"/>
                          </a:rPr>
                          <m:t>2</m:t>
                        </m:r>
                      </m:sup>
                    </m:sSubSup>
                  </m:oMath>
                </a14:m>
                <a:r>
                  <a:rPr lang="en-GB" altLang="en-US" dirty="0">
                    <a:solidFill>
                      <a:srgbClr val="000000"/>
                    </a:solidFill>
                    <a:latin typeface="Arial" panose="020B0604020202020204" pitchFamily="34" charset="0"/>
                  </a:rPr>
                  <a:t>, the profile for M31 has parameters </a:t>
                </a:r>
                <a14:m>
                  <m:oMath xmlns:m="http://schemas.openxmlformats.org/officeDocument/2006/math">
                    <m:sSub>
                      <m:sSubPr>
                        <m:ctrlPr>
                          <a:rPr lang="en-GB" altLang="en-US" i="1">
                            <a:solidFill>
                              <a:srgbClr val="000000"/>
                            </a:solidFill>
                            <a:latin typeface="Cambria Math" panose="02040503050406030204" pitchFamily="18" charset="0"/>
                          </a:rPr>
                        </m:ctrlPr>
                      </m:sSubPr>
                      <m:e>
                        <m:r>
                          <a:rPr lang="en-GB" altLang="en-US" i="1">
                            <a:solidFill>
                              <a:srgbClr val="000000"/>
                            </a:solidFill>
                            <a:latin typeface="Cambria Math" panose="02040503050406030204" pitchFamily="18" charset="0"/>
                          </a:rPr>
                          <m:t>𝑟</m:t>
                        </m:r>
                      </m:e>
                      <m:sub>
                        <m:r>
                          <a:rPr lang="en-GB" altLang="en-US" i="1">
                            <a:solidFill>
                              <a:srgbClr val="000000"/>
                            </a:solidFill>
                            <a:latin typeface="Cambria Math" panose="02040503050406030204" pitchFamily="18" charset="0"/>
                          </a:rPr>
                          <m:t>𝑠</m:t>
                        </m:r>
                      </m:sub>
                    </m:sSub>
                    <m:r>
                      <a:rPr lang="en-GB" altLang="en-US" i="1">
                        <a:solidFill>
                          <a:srgbClr val="000000"/>
                        </a:solidFill>
                        <a:latin typeface="Cambria Math" panose="02040503050406030204" pitchFamily="18" charset="0"/>
                      </a:rPr>
                      <m:t>=7.</m:t>
                    </m:r>
                  </m:oMath>
                </a14:m>
                <a:r>
                  <a:rPr lang="en-GB" altLang="en-US" dirty="0">
                    <a:solidFill>
                      <a:srgbClr val="000000"/>
                    </a:solidFill>
                    <a:latin typeface="Arial" panose="020B0604020202020204" pitchFamily="34" charset="0"/>
                  </a:rPr>
                  <a:t>3 kpc and </a:t>
                </a:r>
                <a14:m>
                  <m:oMath xmlns:m="http://schemas.openxmlformats.org/officeDocument/2006/math">
                    <m:sSub>
                      <m:sSubPr>
                        <m:ctrlPr>
                          <a:rPr lang="en-GB" altLang="en-US" i="1">
                            <a:solidFill>
                              <a:srgbClr val="000000"/>
                            </a:solidFill>
                            <a:latin typeface="Cambria Math" panose="02040503050406030204" pitchFamily="18" charset="0"/>
                          </a:rPr>
                        </m:ctrlPr>
                      </m:sSubPr>
                      <m:e>
                        <m:r>
                          <a:rPr lang="en-GB" altLang="en-US" i="1">
                            <a:solidFill>
                              <a:srgbClr val="000000"/>
                            </a:solidFill>
                            <a:latin typeface="Cambria Math" panose="02040503050406030204" pitchFamily="18" charset="0"/>
                          </a:rPr>
                          <m:t>𝑟</m:t>
                        </m:r>
                      </m:e>
                      <m:sub>
                        <m:r>
                          <a:rPr lang="en-GB" altLang="en-US" i="1">
                            <a:solidFill>
                              <a:srgbClr val="000000"/>
                            </a:solidFill>
                            <a:latin typeface="Cambria Math" panose="02040503050406030204" pitchFamily="18" charset="0"/>
                          </a:rPr>
                          <m:t>200</m:t>
                        </m:r>
                      </m:sub>
                    </m:sSub>
                    <m:r>
                      <a:rPr lang="en-GB" altLang="en-US" i="1">
                        <a:solidFill>
                          <a:srgbClr val="000000"/>
                        </a:solidFill>
                        <a:latin typeface="Cambria Math" panose="02040503050406030204" pitchFamily="18" charset="0"/>
                      </a:rPr>
                      <m:t>=</m:t>
                    </m:r>
                    <m:r>
                      <a:rPr lang="en-GB" altLang="en-US" b="0" i="1" smtClean="0">
                        <a:solidFill>
                          <a:srgbClr val="000000"/>
                        </a:solidFill>
                        <a:latin typeface="Cambria Math" panose="02040503050406030204" pitchFamily="18" charset="0"/>
                      </a:rPr>
                      <m:t>610</m:t>
                    </m:r>
                  </m:oMath>
                </a14:m>
                <a:r>
                  <a:rPr lang="en-GB" altLang="en-US" dirty="0">
                    <a:solidFill>
                      <a:srgbClr val="000000"/>
                    </a:solidFill>
                    <a:latin typeface="Arial" panose="020B0604020202020204" pitchFamily="34" charset="0"/>
                  </a:rPr>
                  <a:t> kpc.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GB" altLang="en-US" dirty="0">
                    <a:solidFill>
                      <a:srgbClr val="000000"/>
                    </a:solidFill>
                    <a:latin typeface="Arial" panose="020B0604020202020204" pitchFamily="34" charset="0"/>
                  </a:rPr>
                  <a:t>Further work of this project aims to fit these number densities to an Einasto profile which is know in the literature to better represent number densities.</a:t>
                </a:r>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altLang="en-US" i="0" u="none" strike="noStrike" cap="none" normalizeH="0" baseline="0" dirty="0">
                  <a:ln>
                    <a:noFill/>
                  </a:ln>
                  <a:solidFill>
                    <a:srgbClr val="000000"/>
                  </a:solidFill>
                  <a:effectLst/>
                  <a:latin typeface="Arial" panose="020B0604020202020204" pitchFamily="34" charset="0"/>
                </a:endParaRPr>
              </a:p>
            </p:txBody>
          </p:sp>
        </mc:Choice>
        <mc:Fallback>
          <p:sp>
            <p:nvSpPr>
              <p:cNvPr id="15" name="Text Box 6">
                <a:extLst>
                  <a:ext uri="{FF2B5EF4-FFF2-40B4-BE49-F238E27FC236}">
                    <a16:creationId xmlns:a16="http://schemas.microsoft.com/office/drawing/2014/main" id="{013D57E5-95F3-4C13-9FF2-300DA7C15E0E}"/>
                  </a:ext>
                </a:extLst>
              </p:cNvPr>
              <p:cNvSpPr txBox="1">
                <a:spLocks noRot="1" noChangeAspect="1" noMove="1" noResize="1" noEditPoints="1" noAdjustHandles="1" noChangeArrowheads="1" noChangeShapeType="1" noTextEdit="1"/>
              </p:cNvSpPr>
              <p:nvPr/>
            </p:nvSpPr>
            <p:spPr bwMode="auto">
              <a:xfrm>
                <a:off x="14362931" y="1759018"/>
                <a:ext cx="6660000" cy="11085918"/>
              </a:xfrm>
              <a:prstGeom prst="rect">
                <a:avLst/>
              </a:prstGeom>
              <a:blipFill>
                <a:blip r:embed="rId7"/>
                <a:stretch>
                  <a:fillRect l="-819" t="-329" r="-728" b="-55"/>
                </a:stretch>
              </a:blipFill>
              <a:ln w="38100" cap="rnd" algn="ctr">
                <a:solidFill>
                  <a:srgbClr val="FC5D3F"/>
                </a:solidFill>
                <a:bevel/>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r>
                  <a:rPr lang="en-GB">
                    <a:noFill/>
                  </a:rPr>
                  <a:t> </a:t>
                </a:r>
              </a:p>
            </p:txBody>
          </p:sp>
        </mc:Fallback>
      </mc:AlternateContent>
      <p:grpSp>
        <p:nvGrpSpPr>
          <p:cNvPr id="1027" name="Group 1026">
            <a:extLst>
              <a:ext uri="{FF2B5EF4-FFF2-40B4-BE49-F238E27FC236}">
                <a16:creationId xmlns:a16="http://schemas.microsoft.com/office/drawing/2014/main" id="{58D0A0A0-4D19-4745-8435-ABE2090A8C01}"/>
              </a:ext>
            </a:extLst>
          </p:cNvPr>
          <p:cNvGrpSpPr/>
          <p:nvPr/>
        </p:nvGrpSpPr>
        <p:grpSpPr>
          <a:xfrm>
            <a:off x="15280309" y="2379612"/>
            <a:ext cx="4825244" cy="3123327"/>
            <a:chOff x="15280309" y="2379612"/>
            <a:chExt cx="4825244" cy="3123327"/>
          </a:xfrm>
        </p:grpSpPr>
        <p:grpSp>
          <p:nvGrpSpPr>
            <p:cNvPr id="1026" name="Group 1025">
              <a:extLst>
                <a:ext uri="{FF2B5EF4-FFF2-40B4-BE49-F238E27FC236}">
                  <a16:creationId xmlns:a16="http://schemas.microsoft.com/office/drawing/2014/main" id="{5DAFA3B1-DF3F-46A9-8EFD-2946B35EBC46}"/>
                </a:ext>
              </a:extLst>
            </p:cNvPr>
            <p:cNvGrpSpPr/>
            <p:nvPr/>
          </p:nvGrpSpPr>
          <p:grpSpPr>
            <a:xfrm>
              <a:off x="15280309" y="2379612"/>
              <a:ext cx="4825244" cy="3123327"/>
              <a:chOff x="15280309" y="2379612"/>
              <a:chExt cx="4825244" cy="3123327"/>
            </a:xfrm>
          </p:grpSpPr>
          <p:grpSp>
            <p:nvGrpSpPr>
              <p:cNvPr id="1025" name="Group 1024">
                <a:extLst>
                  <a:ext uri="{FF2B5EF4-FFF2-40B4-BE49-F238E27FC236}">
                    <a16:creationId xmlns:a16="http://schemas.microsoft.com/office/drawing/2014/main" id="{90E69817-8D24-4A99-9AA2-1B4C4DA23D10}"/>
                  </a:ext>
                </a:extLst>
              </p:cNvPr>
              <p:cNvGrpSpPr/>
              <p:nvPr/>
            </p:nvGrpSpPr>
            <p:grpSpPr>
              <a:xfrm>
                <a:off x="15280309" y="2379612"/>
                <a:ext cx="4825244" cy="3123327"/>
                <a:chOff x="15280309" y="2379612"/>
                <a:chExt cx="4825244" cy="3123327"/>
              </a:xfrm>
            </p:grpSpPr>
            <p:pic>
              <p:nvPicPr>
                <p:cNvPr id="3" name="Picture 2">
                  <a:extLst>
                    <a:ext uri="{FF2B5EF4-FFF2-40B4-BE49-F238E27FC236}">
                      <a16:creationId xmlns:a16="http://schemas.microsoft.com/office/drawing/2014/main" id="{1220DDCB-E657-4BB5-9E97-21EBD442D898}"/>
                    </a:ext>
                  </a:extLst>
                </p:cNvPr>
                <p:cNvPicPr>
                  <a:picLocks noChangeAspect="1"/>
                </p:cNvPicPr>
                <p:nvPr/>
              </p:nvPicPr>
              <p:blipFill>
                <a:blip r:embed="rId8"/>
                <a:stretch>
                  <a:fillRect/>
                </a:stretch>
              </p:blipFill>
              <p:spPr>
                <a:xfrm>
                  <a:off x="15280309" y="2379612"/>
                  <a:ext cx="2412622" cy="1556996"/>
                </a:xfrm>
                <a:prstGeom prst="rect">
                  <a:avLst/>
                </a:prstGeom>
                <a:ln>
                  <a:solidFill>
                    <a:schemeClr val="tx1"/>
                  </a:solidFill>
                </a:ln>
              </p:spPr>
            </p:pic>
            <p:pic>
              <p:nvPicPr>
                <p:cNvPr id="16" name="Picture 15">
                  <a:extLst>
                    <a:ext uri="{FF2B5EF4-FFF2-40B4-BE49-F238E27FC236}">
                      <a16:creationId xmlns:a16="http://schemas.microsoft.com/office/drawing/2014/main" id="{98E4F90C-3C57-4B7B-9437-DBDEBA4F68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692931" y="2379612"/>
                  <a:ext cx="2412622" cy="1556996"/>
                </a:xfrm>
                <a:prstGeom prst="rect">
                  <a:avLst/>
                </a:prstGeom>
                <a:ln>
                  <a:solidFill>
                    <a:schemeClr val="tx1"/>
                  </a:solidFill>
                </a:ln>
              </p:spPr>
            </p:pic>
            <p:pic>
              <p:nvPicPr>
                <p:cNvPr id="18" name="Picture 17">
                  <a:extLst>
                    <a:ext uri="{FF2B5EF4-FFF2-40B4-BE49-F238E27FC236}">
                      <a16:creationId xmlns:a16="http://schemas.microsoft.com/office/drawing/2014/main" id="{734CC87E-888F-49B4-B99A-5B48566DCA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80309" y="3945942"/>
                  <a:ext cx="2412622" cy="1556997"/>
                </a:xfrm>
                <a:prstGeom prst="rect">
                  <a:avLst/>
                </a:prstGeom>
                <a:ln>
                  <a:solidFill>
                    <a:schemeClr val="tx1"/>
                  </a:solidFill>
                </a:ln>
              </p:spPr>
            </p:pic>
            <p:pic>
              <p:nvPicPr>
                <p:cNvPr id="20" name="Picture 19">
                  <a:extLst>
                    <a:ext uri="{FF2B5EF4-FFF2-40B4-BE49-F238E27FC236}">
                      <a16:creationId xmlns:a16="http://schemas.microsoft.com/office/drawing/2014/main" id="{42CBD946-87B4-411F-807B-AE40B565D5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692931" y="3945942"/>
                  <a:ext cx="2412622" cy="1556997"/>
                </a:xfrm>
                <a:prstGeom prst="rect">
                  <a:avLst/>
                </a:prstGeom>
                <a:ln>
                  <a:solidFill>
                    <a:schemeClr val="tx1"/>
                  </a:solidFill>
                </a:ln>
              </p:spPr>
            </p:pic>
          </p:grpSp>
          <p:sp>
            <p:nvSpPr>
              <p:cNvPr id="26" name="TextBox 25">
                <a:extLst>
                  <a:ext uri="{FF2B5EF4-FFF2-40B4-BE49-F238E27FC236}">
                    <a16:creationId xmlns:a16="http://schemas.microsoft.com/office/drawing/2014/main" id="{EF5A1708-1816-4689-ADFE-6F32240E02C4}"/>
                  </a:ext>
                </a:extLst>
              </p:cNvPr>
              <p:cNvSpPr txBox="1"/>
              <p:nvPr/>
            </p:nvSpPr>
            <p:spPr>
              <a:xfrm>
                <a:off x="17001744" y="5214365"/>
                <a:ext cx="615696" cy="276999"/>
              </a:xfrm>
              <a:prstGeom prst="rect">
                <a:avLst/>
              </a:prstGeom>
              <a:noFill/>
            </p:spPr>
            <p:txBody>
              <a:bodyPr wrap="square" rtlCol="0">
                <a:spAutoFit/>
              </a:bodyPr>
              <a:lstStyle/>
              <a:p>
                <a:pPr algn="r"/>
                <a:r>
                  <a:rPr lang="en-GB" sz="1200" dirty="0">
                    <a:latin typeface="Arial" panose="020B0604020202020204" pitchFamily="34" charset="0"/>
                    <a:cs typeface="Arial" panose="020B0604020202020204" pitchFamily="34" charset="0"/>
                  </a:rPr>
                  <a:t>8 Gyr</a:t>
                </a:r>
              </a:p>
            </p:txBody>
          </p:sp>
          <p:sp>
            <p:nvSpPr>
              <p:cNvPr id="27" name="TextBox 26">
                <a:extLst>
                  <a:ext uri="{FF2B5EF4-FFF2-40B4-BE49-F238E27FC236}">
                    <a16:creationId xmlns:a16="http://schemas.microsoft.com/office/drawing/2014/main" id="{43ED2966-97EF-460A-8222-782A45B89F7E}"/>
                  </a:ext>
                </a:extLst>
              </p:cNvPr>
              <p:cNvSpPr txBox="1"/>
              <p:nvPr/>
            </p:nvSpPr>
            <p:spPr>
              <a:xfrm>
                <a:off x="19338875" y="5214365"/>
                <a:ext cx="691187" cy="276999"/>
              </a:xfrm>
              <a:prstGeom prst="rect">
                <a:avLst/>
              </a:prstGeom>
              <a:noFill/>
            </p:spPr>
            <p:txBody>
              <a:bodyPr wrap="square" rtlCol="0">
                <a:spAutoFit/>
              </a:bodyPr>
              <a:lstStyle/>
              <a:p>
                <a:pPr algn="r"/>
                <a:r>
                  <a:rPr lang="en-GB" sz="1200" dirty="0">
                    <a:latin typeface="Arial" panose="020B0604020202020204" pitchFamily="34" charset="0"/>
                    <a:cs typeface="Arial" panose="020B0604020202020204" pitchFamily="34" charset="0"/>
                  </a:rPr>
                  <a:t>40 Gyr</a:t>
                </a:r>
              </a:p>
            </p:txBody>
          </p:sp>
        </p:grpSp>
        <p:sp>
          <p:nvSpPr>
            <p:cNvPr id="23" name="TextBox 22">
              <a:extLst>
                <a:ext uri="{FF2B5EF4-FFF2-40B4-BE49-F238E27FC236}">
                  <a16:creationId xmlns:a16="http://schemas.microsoft.com/office/drawing/2014/main" id="{979E9060-A660-49F1-9099-158A724F6045}"/>
                </a:ext>
              </a:extLst>
            </p:cNvPr>
            <p:cNvSpPr txBox="1"/>
            <p:nvPr/>
          </p:nvSpPr>
          <p:spPr>
            <a:xfrm>
              <a:off x="16916400" y="2460133"/>
              <a:ext cx="701040" cy="276999"/>
            </a:xfrm>
            <a:prstGeom prst="rect">
              <a:avLst/>
            </a:prstGeom>
            <a:noFill/>
          </p:spPr>
          <p:txBody>
            <a:bodyPr wrap="square" rtlCol="0">
              <a:spAutoFit/>
            </a:bodyPr>
            <a:lstStyle/>
            <a:p>
              <a:pPr algn="r"/>
              <a:r>
                <a:rPr lang="en-GB" sz="1200" dirty="0">
                  <a:latin typeface="Arial" panose="020B0604020202020204" pitchFamily="34" charset="0"/>
                  <a:cs typeface="Arial" panose="020B0604020202020204" pitchFamily="34" charset="0"/>
                </a:rPr>
                <a:t>2.5 Gyr</a:t>
              </a:r>
            </a:p>
          </p:txBody>
        </p:sp>
        <p:sp>
          <p:nvSpPr>
            <p:cNvPr id="25" name="TextBox 24">
              <a:extLst>
                <a:ext uri="{FF2B5EF4-FFF2-40B4-BE49-F238E27FC236}">
                  <a16:creationId xmlns:a16="http://schemas.microsoft.com/office/drawing/2014/main" id="{C401C48E-54F6-4E7C-9B63-D339260BF568}"/>
                </a:ext>
              </a:extLst>
            </p:cNvPr>
            <p:cNvSpPr txBox="1"/>
            <p:nvPr/>
          </p:nvSpPr>
          <p:spPr>
            <a:xfrm>
              <a:off x="19414366" y="2460132"/>
              <a:ext cx="615696" cy="276999"/>
            </a:xfrm>
            <a:prstGeom prst="rect">
              <a:avLst/>
            </a:prstGeom>
            <a:noFill/>
          </p:spPr>
          <p:txBody>
            <a:bodyPr wrap="square" rtlCol="0">
              <a:spAutoFit/>
            </a:bodyPr>
            <a:lstStyle/>
            <a:p>
              <a:pPr algn="r"/>
              <a:r>
                <a:rPr lang="en-GB" sz="1200" dirty="0">
                  <a:latin typeface="Arial" panose="020B0604020202020204" pitchFamily="34" charset="0"/>
                  <a:cs typeface="Arial" panose="020B0604020202020204" pitchFamily="34" charset="0"/>
                </a:rPr>
                <a:t>4 Gyr</a:t>
              </a:r>
            </a:p>
          </p:txBody>
        </p:sp>
      </p:grpSp>
      <p:grpSp>
        <p:nvGrpSpPr>
          <p:cNvPr id="1028" name="Group 1027">
            <a:extLst>
              <a:ext uri="{FF2B5EF4-FFF2-40B4-BE49-F238E27FC236}">
                <a16:creationId xmlns:a16="http://schemas.microsoft.com/office/drawing/2014/main" id="{3B5F2942-8966-4B9D-9B88-F524508D0CD7}"/>
              </a:ext>
            </a:extLst>
          </p:cNvPr>
          <p:cNvGrpSpPr/>
          <p:nvPr/>
        </p:nvGrpSpPr>
        <p:grpSpPr>
          <a:xfrm>
            <a:off x="7361812" y="9400972"/>
            <a:ext cx="6660000" cy="5388455"/>
            <a:chOff x="7361812" y="8766384"/>
            <a:chExt cx="6660000" cy="6023039"/>
          </a:xfrm>
        </p:grpSpPr>
        <mc:AlternateContent xmlns:mc="http://schemas.openxmlformats.org/markup-compatibility/2006">
          <mc:Choice xmlns:a14="http://schemas.microsoft.com/office/drawing/2010/main" Requires="a14">
            <p:sp>
              <p:nvSpPr>
                <p:cNvPr id="14" name="Text Box 6">
                  <a:extLst>
                    <a:ext uri="{FF2B5EF4-FFF2-40B4-BE49-F238E27FC236}">
                      <a16:creationId xmlns:a16="http://schemas.microsoft.com/office/drawing/2014/main" id="{F1A73BBF-E85F-4B59-B470-64E13CF292F7}"/>
                    </a:ext>
                  </a:extLst>
                </p:cNvPr>
                <p:cNvSpPr txBox="1">
                  <a:spLocks noChangeArrowheads="1"/>
                </p:cNvSpPr>
                <p:nvPr/>
              </p:nvSpPr>
              <p:spPr bwMode="auto">
                <a:xfrm>
                  <a:off x="7361812" y="8766384"/>
                  <a:ext cx="6660000" cy="6023039"/>
                </a:xfrm>
                <a:prstGeom prst="rect">
                  <a:avLst/>
                </a:prstGeom>
                <a:solidFill>
                  <a:srgbClr val="FFFFFF"/>
                </a:solidFill>
                <a:ln w="38100" cap="rnd" algn="ctr">
                  <a:solidFill>
                    <a:srgbClr val="FC5D3F"/>
                  </a:solidFill>
                  <a:bevel/>
                  <a:headEnd/>
                  <a:tailEnd/>
                </a:ln>
                <a:effectLst/>
                <a:extLst>
                  <a:ext uri="{AF507438-7753-43E0-B8FC-AC1667EBCBE1}">
                    <a14:hiddenEffects>
                      <a:effectLst>
                        <a:outerShdw dist="35921" dir="2700000" algn="ctr" rotWithShape="0">
                          <a:srgbClr val="000000"/>
                        </a:outerShdw>
                      </a:effectLst>
                    </a14:hiddenEffects>
                  </a:ext>
                </a:extLst>
              </p:spPr>
              <p:txBody>
                <a:bodyPr vert="horz" wrap="square" lIns="72000" tIns="72000" rIns="72000" bIns="7200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3000" b="1" i="0" u="none" strike="noStrike" cap="none" normalizeH="0" baseline="0" dirty="0">
                      <a:ln>
                        <a:noFill/>
                      </a:ln>
                      <a:solidFill>
                        <a:srgbClr val="000000"/>
                      </a:solidFill>
                      <a:effectLst/>
                      <a:latin typeface="Arial" panose="020B0604020202020204" pitchFamily="34" charset="0"/>
                    </a:rPr>
                    <a:t>4. </a:t>
                  </a:r>
                  <a:r>
                    <a:rPr lang="en-GB" altLang="en-US" sz="3000" b="1" dirty="0">
                      <a:solidFill>
                        <a:srgbClr val="000000"/>
                      </a:solidFill>
                      <a:latin typeface="Arial" panose="020B0604020202020204" pitchFamily="34" charset="0"/>
                    </a:rPr>
                    <a:t>Dark Matter Halo</a:t>
                  </a:r>
                </a:p>
                <a:p>
                  <a:pPr marL="0" marR="0" lvl="0" indent="0" algn="just" defTabSz="914400" rtl="0" eaLnBrk="0" fontAlgn="base" latinLnBrk="0" hangingPunct="0">
                    <a:lnSpc>
                      <a:spcPct val="100000"/>
                    </a:lnSpc>
                    <a:spcBef>
                      <a:spcPct val="0"/>
                    </a:spcBef>
                    <a:spcAft>
                      <a:spcPct val="0"/>
                    </a:spcAft>
                    <a:buClrTx/>
                    <a:buSzTx/>
                    <a:buFontTx/>
                    <a:buNone/>
                    <a:tabLst/>
                  </a:pPr>
                  <a:r>
                    <a:rPr lang="en-GB" altLang="en-US" dirty="0">
                      <a:solidFill>
                        <a:srgbClr val="000000"/>
                      </a:solidFill>
                      <a:latin typeface="Arial" panose="020B0604020202020204" pitchFamily="34" charset="0"/>
                    </a:rPr>
                    <a:t>To further increase the reality of this simulation, each galactic core was modelled with a spherical dark matter halo extending from its centre with each star’s gravitational interaction depending on the enclosed mass at that point in the halo. The halo used was an NFW profile</a:t>
                  </a:r>
                  <a:r>
                    <a:rPr lang="en-GB" altLang="en-US" baseline="30000" dirty="0">
                      <a:solidFill>
                        <a:srgbClr val="000000"/>
                      </a:solidFill>
                      <a:latin typeface="Arial" panose="020B0604020202020204" pitchFamily="34" charset="0"/>
                    </a:rPr>
                    <a:t>[6][7]</a:t>
                  </a:r>
                  <a:r>
                    <a:rPr lang="en-GB" altLang="en-US" dirty="0">
                      <a:solidFill>
                        <a:srgbClr val="000000"/>
                      </a:solidFill>
                      <a:latin typeface="Arial" panose="020B0604020202020204" pitchFamily="34" charset="0"/>
                    </a:rPr>
                    <a:t> described below:</a:t>
                  </a:r>
                  <a:endParaRPr lang="en-GB" altLang="en-US" b="1" dirty="0">
                    <a:solidFill>
                      <a:srgbClr val="000000"/>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GB" altLang="en-US" b="0" i="1" u="none" strike="noStrike" cap="none" normalizeH="0" baseline="0" smtClean="0">
                            <a:ln>
                              <a:noFill/>
                            </a:ln>
                            <a:solidFill>
                              <a:srgbClr val="000000"/>
                            </a:solidFill>
                            <a:effectLst/>
                            <a:latin typeface="Cambria Math" panose="02040503050406030204" pitchFamily="18" charset="0"/>
                          </a:rPr>
                          <m:t>𝜌</m:t>
                        </m:r>
                        <m:r>
                          <a:rPr kumimoji="0" lang="en-GB" altLang="en-US" b="0" i="1" u="none" strike="noStrike" cap="none" normalizeH="0" baseline="0" smtClean="0">
                            <a:ln>
                              <a:noFill/>
                            </a:ln>
                            <a:solidFill>
                              <a:srgbClr val="000000"/>
                            </a:solidFill>
                            <a:effectLst/>
                            <a:latin typeface="Cambria Math" panose="02040503050406030204" pitchFamily="18" charset="0"/>
                          </a:rPr>
                          <m:t>(</m:t>
                        </m:r>
                        <m:r>
                          <a:rPr kumimoji="0" lang="en-GB" altLang="en-US" b="0" i="1" u="none" strike="noStrike" cap="none" normalizeH="0" baseline="0" smtClean="0">
                            <a:ln>
                              <a:noFill/>
                            </a:ln>
                            <a:solidFill>
                              <a:srgbClr val="000000"/>
                            </a:solidFill>
                            <a:effectLst/>
                            <a:latin typeface="Cambria Math" panose="02040503050406030204" pitchFamily="18" charset="0"/>
                          </a:rPr>
                          <m:t>𝑟</m:t>
                        </m:r>
                        <m:r>
                          <a:rPr kumimoji="0" lang="en-GB" altLang="en-US" b="0" i="1" u="none" strike="noStrike" cap="none" normalizeH="0" baseline="0" smtClean="0">
                            <a:ln>
                              <a:noFill/>
                            </a:ln>
                            <a:solidFill>
                              <a:srgbClr val="000000"/>
                            </a:solidFill>
                            <a:effectLst/>
                            <a:latin typeface="Cambria Math" panose="02040503050406030204" pitchFamily="18" charset="0"/>
                          </a:rPr>
                          <m:t>)=</m:t>
                        </m:r>
                        <m:sSup>
                          <m:sSupPr>
                            <m:ctrlPr>
                              <a:rPr kumimoji="0" lang="en-GB" altLang="en-US" i="1" u="none" strike="noStrike" cap="none" normalizeH="0" baseline="0" smtClean="0">
                                <a:ln>
                                  <a:noFill/>
                                </a:ln>
                                <a:solidFill>
                                  <a:srgbClr val="000000"/>
                                </a:solidFill>
                                <a:effectLst/>
                                <a:latin typeface="Cambria Math" panose="02040503050406030204" pitchFamily="18" charset="0"/>
                              </a:rPr>
                            </m:ctrlPr>
                          </m:sSupPr>
                          <m:e>
                            <m:sSub>
                              <m:sSubPr>
                                <m:ctrlPr>
                                  <a:rPr kumimoji="0" lang="en-GB" altLang="en-US"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𝜌</m:t>
                                </m:r>
                              </m:e>
                              <m:sub>
                                <m:r>
                                  <a:rPr kumimoji="0" lang="en-GB" altLang="en-US" b="0" i="1" u="none" strike="noStrike" cap="none" normalizeH="0" baseline="0" smtClean="0">
                                    <a:ln>
                                      <a:noFill/>
                                    </a:ln>
                                    <a:solidFill>
                                      <a:srgbClr val="000000"/>
                                    </a:solidFill>
                                    <a:effectLst/>
                                    <a:latin typeface="Cambria Math" panose="02040503050406030204" pitchFamily="18" charset="0"/>
                                  </a:rPr>
                                  <m:t>0</m:t>
                                </m:r>
                              </m:sub>
                            </m:sSub>
                            <m:d>
                              <m:dPr>
                                <m:ctrlPr>
                                  <a:rPr kumimoji="0" lang="en-GB" altLang="en-US" i="1" u="none" strike="noStrike" cap="none" normalizeH="0" baseline="0" smtClean="0">
                                    <a:ln>
                                      <a:noFill/>
                                    </a:ln>
                                    <a:solidFill>
                                      <a:srgbClr val="000000"/>
                                    </a:solidFill>
                                    <a:effectLst/>
                                    <a:latin typeface="Cambria Math" panose="02040503050406030204" pitchFamily="18" charset="0"/>
                                  </a:rPr>
                                </m:ctrlPr>
                              </m:dPr>
                              <m:e>
                                <m:f>
                                  <m:fPr>
                                    <m:ctrlPr>
                                      <a:rPr kumimoji="0" lang="en-GB" altLang="en-US" i="1" u="none" strike="noStrike" cap="none" normalizeH="0" baseline="0" smtClean="0">
                                        <a:ln>
                                          <a:noFill/>
                                        </a:ln>
                                        <a:solidFill>
                                          <a:srgbClr val="000000"/>
                                        </a:solidFill>
                                        <a:effectLst/>
                                        <a:latin typeface="Cambria Math" panose="02040503050406030204" pitchFamily="18" charset="0"/>
                                      </a:rPr>
                                    </m:ctrlPr>
                                  </m:fPr>
                                  <m:num>
                                    <m:r>
                                      <a:rPr kumimoji="0" lang="en-GB" altLang="en-US" b="0" i="1" u="none" strike="noStrike" cap="none" normalizeH="0" baseline="0" smtClean="0">
                                        <a:ln>
                                          <a:noFill/>
                                        </a:ln>
                                        <a:solidFill>
                                          <a:srgbClr val="000000"/>
                                        </a:solidFill>
                                        <a:effectLst/>
                                        <a:latin typeface="Cambria Math" panose="02040503050406030204" pitchFamily="18" charset="0"/>
                                      </a:rPr>
                                      <m:t>𝑟</m:t>
                                    </m:r>
                                  </m:num>
                                  <m:den>
                                    <m:sSub>
                                      <m:sSubPr>
                                        <m:ctrlPr>
                                          <a:rPr kumimoji="0" lang="en-GB" altLang="en-US"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𝑟</m:t>
                                        </m:r>
                                      </m:e>
                                      <m:sub>
                                        <m:r>
                                          <a:rPr kumimoji="0" lang="en-GB" altLang="en-US" b="0" i="1" u="none" strike="noStrike" cap="none" normalizeH="0" baseline="0" smtClean="0">
                                            <a:ln>
                                              <a:noFill/>
                                            </a:ln>
                                            <a:solidFill>
                                              <a:srgbClr val="000000"/>
                                            </a:solidFill>
                                            <a:effectLst/>
                                            <a:latin typeface="Cambria Math" panose="02040503050406030204" pitchFamily="18" charset="0"/>
                                          </a:rPr>
                                          <m:t>𝑠</m:t>
                                        </m:r>
                                      </m:sub>
                                    </m:sSub>
                                  </m:den>
                                </m:f>
                              </m:e>
                            </m:d>
                          </m:e>
                          <m:sup>
                            <m:r>
                              <a:rPr kumimoji="0" lang="en-GB" altLang="en-US" b="0" i="1" u="none" strike="noStrike" cap="none" normalizeH="0" baseline="0" smtClean="0">
                                <a:ln>
                                  <a:noFill/>
                                </a:ln>
                                <a:solidFill>
                                  <a:srgbClr val="000000"/>
                                </a:solidFill>
                                <a:effectLst/>
                                <a:latin typeface="Cambria Math" panose="02040503050406030204" pitchFamily="18" charset="0"/>
                              </a:rPr>
                              <m:t>−1</m:t>
                            </m:r>
                          </m:sup>
                        </m:sSup>
                        <m:sSup>
                          <m:sSupPr>
                            <m:ctrlPr>
                              <a:rPr kumimoji="0" lang="en-GB" altLang="en-US" i="1" u="none" strike="noStrike" cap="none" normalizeH="0" baseline="0" smtClean="0">
                                <a:ln>
                                  <a:noFill/>
                                </a:ln>
                                <a:solidFill>
                                  <a:srgbClr val="000000"/>
                                </a:solidFill>
                                <a:effectLst/>
                                <a:latin typeface="Cambria Math" panose="02040503050406030204" pitchFamily="18" charset="0"/>
                              </a:rPr>
                            </m:ctrlPr>
                          </m:sSupPr>
                          <m:e>
                            <m:d>
                              <m:dPr>
                                <m:ctrlPr>
                                  <a:rPr kumimoji="0" lang="en-GB" altLang="en-US" i="1" u="none" strike="noStrike" cap="none" normalizeH="0" baseline="0" smtClean="0">
                                    <a:ln>
                                      <a:noFill/>
                                    </a:ln>
                                    <a:solidFill>
                                      <a:srgbClr val="000000"/>
                                    </a:solidFill>
                                    <a:effectLst/>
                                    <a:latin typeface="Cambria Math" panose="02040503050406030204" pitchFamily="18" charset="0"/>
                                  </a:rPr>
                                </m:ctrlPr>
                              </m:dPr>
                              <m:e>
                                <m:r>
                                  <a:rPr kumimoji="0" lang="en-GB" altLang="en-US" b="0" i="1" u="none" strike="noStrike" cap="none" normalizeH="0" baseline="0" smtClean="0">
                                    <a:ln>
                                      <a:noFill/>
                                    </a:ln>
                                    <a:solidFill>
                                      <a:srgbClr val="000000"/>
                                    </a:solidFill>
                                    <a:effectLst/>
                                    <a:latin typeface="Cambria Math" panose="02040503050406030204" pitchFamily="18" charset="0"/>
                                  </a:rPr>
                                  <m:t>1+</m:t>
                                </m:r>
                                <m:f>
                                  <m:fPr>
                                    <m:ctrlPr>
                                      <a:rPr kumimoji="0" lang="en-GB" altLang="en-US" i="1" u="none" strike="noStrike" cap="none" normalizeH="0" baseline="0" smtClean="0">
                                        <a:ln>
                                          <a:noFill/>
                                        </a:ln>
                                        <a:solidFill>
                                          <a:srgbClr val="000000"/>
                                        </a:solidFill>
                                        <a:effectLst/>
                                        <a:latin typeface="Cambria Math" panose="02040503050406030204" pitchFamily="18" charset="0"/>
                                      </a:rPr>
                                    </m:ctrlPr>
                                  </m:fPr>
                                  <m:num>
                                    <m:r>
                                      <a:rPr kumimoji="0" lang="en-GB" altLang="en-US" b="0" i="1" u="none" strike="noStrike" cap="none" normalizeH="0" baseline="0" smtClean="0">
                                        <a:ln>
                                          <a:noFill/>
                                        </a:ln>
                                        <a:solidFill>
                                          <a:srgbClr val="000000"/>
                                        </a:solidFill>
                                        <a:effectLst/>
                                        <a:latin typeface="Cambria Math" panose="02040503050406030204" pitchFamily="18" charset="0"/>
                                      </a:rPr>
                                      <m:t>𝑟</m:t>
                                    </m:r>
                                  </m:num>
                                  <m:den>
                                    <m:sSub>
                                      <m:sSubPr>
                                        <m:ctrlPr>
                                          <a:rPr kumimoji="0" lang="en-GB" altLang="en-US"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𝑟</m:t>
                                        </m:r>
                                      </m:e>
                                      <m:sub>
                                        <m:r>
                                          <a:rPr kumimoji="0" lang="en-GB" altLang="en-US" b="0" i="1" u="none" strike="noStrike" cap="none" normalizeH="0" baseline="0" smtClean="0">
                                            <a:ln>
                                              <a:noFill/>
                                            </a:ln>
                                            <a:solidFill>
                                              <a:srgbClr val="000000"/>
                                            </a:solidFill>
                                            <a:effectLst/>
                                            <a:latin typeface="Cambria Math" panose="02040503050406030204" pitchFamily="18" charset="0"/>
                                          </a:rPr>
                                          <m:t>𝑠</m:t>
                                        </m:r>
                                      </m:sub>
                                    </m:sSub>
                                  </m:den>
                                </m:f>
                              </m:e>
                            </m:d>
                          </m:e>
                          <m:sup>
                            <m:r>
                              <a:rPr kumimoji="0" lang="en-GB" altLang="en-US" b="0" i="1" u="none" strike="noStrike" cap="none" normalizeH="0" baseline="0" smtClean="0">
                                <a:ln>
                                  <a:noFill/>
                                </a:ln>
                                <a:solidFill>
                                  <a:srgbClr val="000000"/>
                                </a:solidFill>
                                <a:effectLst/>
                                <a:latin typeface="Cambria Math" panose="02040503050406030204" pitchFamily="18" charset="0"/>
                              </a:rPr>
                              <m:t>−2</m:t>
                            </m:r>
                          </m:sup>
                        </m:sSup>
                      </m:oMath>
                    </m:oMathPara>
                  </a14:m>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GB" altLang="en-US" dirty="0">
                      <a:solidFill>
                        <a:srgbClr val="000000"/>
                      </a:solidFill>
                      <a:latin typeface="Arial" panose="020B0604020202020204" pitchFamily="34" charset="0"/>
                    </a:rPr>
                    <a:t>where </a:t>
                  </a:r>
                  <a14:m>
                    <m:oMath xmlns:m="http://schemas.openxmlformats.org/officeDocument/2006/math">
                      <m:sSub>
                        <m:sSubPr>
                          <m:ctrlPr>
                            <a:rPr lang="en-GB" altLang="en-US" b="0" i="1" smtClean="0">
                              <a:solidFill>
                                <a:srgbClr val="000000"/>
                              </a:solidFill>
                              <a:latin typeface="Cambria Math" panose="02040503050406030204" pitchFamily="18" charset="0"/>
                            </a:rPr>
                          </m:ctrlPr>
                        </m:sSubPr>
                        <m:e>
                          <m:r>
                            <a:rPr lang="en-GB" altLang="en-US" b="0" i="1" smtClean="0">
                              <a:solidFill>
                                <a:srgbClr val="000000"/>
                              </a:solidFill>
                              <a:latin typeface="Cambria Math" panose="02040503050406030204" pitchFamily="18" charset="0"/>
                            </a:rPr>
                            <m:t>𝜌</m:t>
                          </m:r>
                        </m:e>
                        <m:sub>
                          <m:r>
                            <a:rPr lang="en-GB" altLang="en-US" b="0" i="1" smtClean="0">
                              <a:solidFill>
                                <a:srgbClr val="000000"/>
                              </a:solidFill>
                              <a:latin typeface="Cambria Math" panose="02040503050406030204" pitchFamily="18" charset="0"/>
                            </a:rPr>
                            <m:t>0</m:t>
                          </m:r>
                        </m:sub>
                      </m:sSub>
                    </m:oMath>
                  </a14:m>
                  <a:r>
                    <a:rPr kumimoji="0" lang="en-GB" altLang="en-US" i="0" u="none" strike="noStrike" cap="none" normalizeH="0" baseline="0" dirty="0">
                      <a:ln>
                        <a:noFill/>
                      </a:ln>
                      <a:solidFill>
                        <a:srgbClr val="000000"/>
                      </a:solidFill>
                      <a:effectLst/>
                      <a:latin typeface="Arial" panose="020B0604020202020204" pitchFamily="34" charset="0"/>
                    </a:rPr>
                    <a:t> is defined by:</a:t>
                  </a:r>
                </a:p>
                <a:p>
                  <a:pPr marL="0" marR="0" lvl="0" indent="0" algn="just"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GB" altLang="en-US" b="0"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𝜌</m:t>
                            </m:r>
                          </m:e>
                          <m:sub>
                            <m:r>
                              <a:rPr kumimoji="0" lang="en-GB" altLang="en-US" b="0" i="1" u="none" strike="noStrike" cap="none" normalizeH="0" baseline="0" smtClean="0">
                                <a:ln>
                                  <a:noFill/>
                                </a:ln>
                                <a:solidFill>
                                  <a:srgbClr val="000000"/>
                                </a:solidFill>
                                <a:effectLst/>
                                <a:latin typeface="Cambria Math" panose="02040503050406030204" pitchFamily="18" charset="0"/>
                              </a:rPr>
                              <m:t>0</m:t>
                            </m:r>
                          </m:sub>
                        </m:sSub>
                        <m:r>
                          <a:rPr kumimoji="0" lang="en-GB" altLang="en-US" b="0" i="1" u="none" strike="noStrike" cap="none" normalizeH="0" baseline="0" smtClean="0">
                            <a:ln>
                              <a:noFill/>
                            </a:ln>
                            <a:solidFill>
                              <a:srgbClr val="000000"/>
                            </a:solidFill>
                            <a:effectLst/>
                            <a:latin typeface="Cambria Math" panose="02040503050406030204" pitchFamily="18" charset="0"/>
                          </a:rPr>
                          <m:t>=</m:t>
                        </m:r>
                        <m:f>
                          <m:fPr>
                            <m:ctrlPr>
                              <a:rPr kumimoji="0" lang="en-GB" altLang="en-US" b="0" i="1" u="none" strike="noStrike" cap="none" normalizeH="0" baseline="0" smtClean="0">
                                <a:ln>
                                  <a:noFill/>
                                </a:ln>
                                <a:solidFill>
                                  <a:srgbClr val="000000"/>
                                </a:solidFill>
                                <a:effectLst/>
                                <a:latin typeface="Cambria Math" panose="02040503050406030204" pitchFamily="18" charset="0"/>
                              </a:rPr>
                            </m:ctrlPr>
                          </m:fPr>
                          <m:num>
                            <m:r>
                              <a:rPr kumimoji="0" lang="en-GB" altLang="en-US" b="0" i="1" u="none" strike="noStrike" cap="none" normalizeH="0" baseline="0" smtClean="0">
                                <a:ln>
                                  <a:noFill/>
                                </a:ln>
                                <a:solidFill>
                                  <a:srgbClr val="000000"/>
                                </a:solidFill>
                                <a:effectLst/>
                                <a:latin typeface="Cambria Math" panose="02040503050406030204" pitchFamily="18" charset="0"/>
                              </a:rPr>
                              <m:t>200</m:t>
                            </m:r>
                          </m:num>
                          <m:den>
                            <m:r>
                              <a:rPr kumimoji="0" lang="en-GB" altLang="en-US" b="0" i="1" u="none" strike="noStrike" cap="none" normalizeH="0" baseline="0" smtClean="0">
                                <a:ln>
                                  <a:noFill/>
                                </a:ln>
                                <a:solidFill>
                                  <a:srgbClr val="000000"/>
                                </a:solidFill>
                                <a:effectLst/>
                                <a:latin typeface="Cambria Math" panose="02040503050406030204" pitchFamily="18" charset="0"/>
                              </a:rPr>
                              <m:t>3</m:t>
                            </m:r>
                          </m:den>
                        </m:f>
                        <m:f>
                          <m:fPr>
                            <m:ctrlPr>
                              <a:rPr kumimoji="0" lang="en-GB" altLang="en-US" b="0" i="1" u="none" strike="noStrike" cap="none" normalizeH="0" baseline="0" smtClean="0">
                                <a:ln>
                                  <a:noFill/>
                                </a:ln>
                                <a:solidFill>
                                  <a:srgbClr val="000000"/>
                                </a:solidFill>
                                <a:effectLst/>
                                <a:latin typeface="Cambria Math" panose="02040503050406030204" pitchFamily="18" charset="0"/>
                              </a:rPr>
                            </m:ctrlPr>
                          </m:fPr>
                          <m:num>
                            <m:sSup>
                              <m:sSupPr>
                                <m:ctrlPr>
                                  <a:rPr kumimoji="0" lang="en-GB" altLang="en-US" b="0" i="1" u="none" strike="noStrike" cap="none" normalizeH="0" baseline="0" smtClean="0">
                                    <a:ln>
                                      <a:noFill/>
                                    </a:ln>
                                    <a:solidFill>
                                      <a:srgbClr val="000000"/>
                                    </a:solidFill>
                                    <a:effectLst/>
                                    <a:latin typeface="Cambria Math" panose="02040503050406030204" pitchFamily="18" charset="0"/>
                                  </a:rPr>
                                </m:ctrlPr>
                              </m:sSupPr>
                              <m:e>
                                <m:r>
                                  <a:rPr kumimoji="0" lang="en-GB" altLang="en-US" b="0" i="1" u="none" strike="noStrike" cap="none" normalizeH="0" baseline="0" smtClean="0">
                                    <a:ln>
                                      <a:noFill/>
                                    </a:ln>
                                    <a:solidFill>
                                      <a:srgbClr val="000000"/>
                                    </a:solidFill>
                                    <a:effectLst/>
                                    <a:latin typeface="Cambria Math" panose="02040503050406030204" pitchFamily="18" charset="0"/>
                                  </a:rPr>
                                  <m:t>𝑐</m:t>
                                </m:r>
                              </m:e>
                              <m:sup>
                                <m:r>
                                  <a:rPr kumimoji="0" lang="en-GB" altLang="en-US" b="0" i="1" u="none" strike="noStrike" cap="none" normalizeH="0" baseline="0" smtClean="0">
                                    <a:ln>
                                      <a:noFill/>
                                    </a:ln>
                                    <a:solidFill>
                                      <a:srgbClr val="000000"/>
                                    </a:solidFill>
                                    <a:effectLst/>
                                    <a:latin typeface="Cambria Math" panose="02040503050406030204" pitchFamily="18" charset="0"/>
                                  </a:rPr>
                                  <m:t>3</m:t>
                                </m:r>
                              </m:sup>
                            </m:sSup>
                          </m:num>
                          <m:den>
                            <m:func>
                              <m:funcPr>
                                <m:ctrlPr>
                                  <a:rPr kumimoji="0" lang="en-GB" altLang="en-US" b="0" i="1" u="none" strike="noStrike" cap="none" normalizeH="0" baseline="0" smtClean="0">
                                    <a:ln>
                                      <a:noFill/>
                                    </a:ln>
                                    <a:solidFill>
                                      <a:srgbClr val="000000"/>
                                    </a:solidFill>
                                    <a:effectLst/>
                                    <a:latin typeface="Cambria Math" panose="02040503050406030204" pitchFamily="18" charset="0"/>
                                  </a:rPr>
                                </m:ctrlPr>
                              </m:funcPr>
                              <m:fName>
                                <m:r>
                                  <m:rPr>
                                    <m:sty m:val="p"/>
                                  </m:rPr>
                                  <a:rPr kumimoji="0" lang="en-GB" altLang="en-US" b="0" i="0" u="none" strike="noStrike" cap="none" normalizeH="0" baseline="0" smtClean="0">
                                    <a:ln>
                                      <a:noFill/>
                                    </a:ln>
                                    <a:solidFill>
                                      <a:srgbClr val="000000"/>
                                    </a:solidFill>
                                    <a:effectLst/>
                                    <a:latin typeface="Cambria Math" panose="02040503050406030204" pitchFamily="18" charset="0"/>
                                  </a:rPr>
                                  <m:t>ln</m:t>
                                </m:r>
                              </m:fName>
                              <m:e>
                                <m:d>
                                  <m:dPr>
                                    <m:ctrlPr>
                                      <a:rPr kumimoji="0" lang="en-GB" altLang="en-US" b="0" i="1" u="none" strike="noStrike" cap="none" normalizeH="0" baseline="0" smtClean="0">
                                        <a:ln>
                                          <a:noFill/>
                                        </a:ln>
                                        <a:solidFill>
                                          <a:srgbClr val="000000"/>
                                        </a:solidFill>
                                        <a:effectLst/>
                                        <a:latin typeface="Cambria Math" panose="02040503050406030204" pitchFamily="18" charset="0"/>
                                      </a:rPr>
                                    </m:ctrlPr>
                                  </m:dPr>
                                  <m:e>
                                    <m:r>
                                      <a:rPr kumimoji="0" lang="en-GB" altLang="en-US" b="0" i="1" u="none" strike="noStrike" cap="none" normalizeH="0" baseline="0" smtClean="0">
                                        <a:ln>
                                          <a:noFill/>
                                        </a:ln>
                                        <a:solidFill>
                                          <a:srgbClr val="000000"/>
                                        </a:solidFill>
                                        <a:effectLst/>
                                        <a:latin typeface="Cambria Math" panose="02040503050406030204" pitchFamily="18" charset="0"/>
                                      </a:rPr>
                                      <m:t>1+</m:t>
                                    </m:r>
                                    <m:r>
                                      <a:rPr kumimoji="0" lang="en-GB" altLang="en-US" b="0" i="1" u="none" strike="noStrike" cap="none" normalizeH="0" baseline="0" smtClean="0">
                                        <a:ln>
                                          <a:noFill/>
                                        </a:ln>
                                        <a:solidFill>
                                          <a:srgbClr val="000000"/>
                                        </a:solidFill>
                                        <a:effectLst/>
                                        <a:latin typeface="Cambria Math" panose="02040503050406030204" pitchFamily="18" charset="0"/>
                                      </a:rPr>
                                      <m:t>𝑐</m:t>
                                    </m:r>
                                  </m:e>
                                </m:d>
                              </m:e>
                            </m:func>
                            <m:r>
                              <a:rPr kumimoji="0" lang="en-GB" altLang="en-US" b="0" i="1" u="none" strike="noStrike" cap="none" normalizeH="0" baseline="0" smtClean="0">
                                <a:ln>
                                  <a:noFill/>
                                </a:ln>
                                <a:solidFill>
                                  <a:srgbClr val="000000"/>
                                </a:solidFill>
                                <a:effectLst/>
                                <a:latin typeface="Cambria Math" panose="02040503050406030204" pitchFamily="18" charset="0"/>
                              </a:rPr>
                              <m:t>−</m:t>
                            </m:r>
                            <m:f>
                              <m:fPr>
                                <m:ctrlPr>
                                  <a:rPr kumimoji="0" lang="en-GB" altLang="en-US" b="0" i="1" u="none" strike="noStrike" cap="none" normalizeH="0" baseline="0" smtClean="0">
                                    <a:ln>
                                      <a:noFill/>
                                    </a:ln>
                                    <a:solidFill>
                                      <a:srgbClr val="000000"/>
                                    </a:solidFill>
                                    <a:effectLst/>
                                    <a:latin typeface="Cambria Math" panose="02040503050406030204" pitchFamily="18" charset="0"/>
                                  </a:rPr>
                                </m:ctrlPr>
                              </m:fPr>
                              <m:num>
                                <m:r>
                                  <a:rPr kumimoji="0" lang="en-GB" altLang="en-US" b="0" i="1" u="none" strike="noStrike" cap="none" normalizeH="0" baseline="0" smtClean="0">
                                    <a:ln>
                                      <a:noFill/>
                                    </a:ln>
                                    <a:solidFill>
                                      <a:srgbClr val="000000"/>
                                    </a:solidFill>
                                    <a:effectLst/>
                                    <a:latin typeface="Cambria Math" panose="02040503050406030204" pitchFamily="18" charset="0"/>
                                  </a:rPr>
                                  <m:t>𝑐</m:t>
                                </m:r>
                              </m:num>
                              <m:den>
                                <m:r>
                                  <a:rPr kumimoji="0" lang="en-GB" altLang="en-US" b="0" i="1" u="none" strike="noStrike" cap="none" normalizeH="0" baseline="0" smtClean="0">
                                    <a:ln>
                                      <a:noFill/>
                                    </a:ln>
                                    <a:solidFill>
                                      <a:srgbClr val="000000"/>
                                    </a:solidFill>
                                    <a:effectLst/>
                                    <a:latin typeface="Cambria Math" panose="02040503050406030204" pitchFamily="18" charset="0"/>
                                  </a:rPr>
                                  <m:t>1+</m:t>
                                </m:r>
                                <m:r>
                                  <a:rPr kumimoji="0" lang="en-GB" altLang="en-US" b="0" i="1" u="none" strike="noStrike" cap="none" normalizeH="0" baseline="0" smtClean="0">
                                    <a:ln>
                                      <a:noFill/>
                                    </a:ln>
                                    <a:solidFill>
                                      <a:srgbClr val="000000"/>
                                    </a:solidFill>
                                    <a:effectLst/>
                                    <a:latin typeface="Cambria Math" panose="02040503050406030204" pitchFamily="18" charset="0"/>
                                  </a:rPr>
                                  <m:t>𝑐</m:t>
                                </m:r>
                              </m:den>
                            </m:f>
                          </m:den>
                        </m:f>
                        <m:sSub>
                          <m:sSubPr>
                            <m:ctrlPr>
                              <a:rPr kumimoji="0" lang="en-GB" altLang="en-US" b="0"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𝜌</m:t>
                            </m:r>
                          </m:e>
                          <m:sub>
                            <m:r>
                              <a:rPr kumimoji="0" lang="en-GB" altLang="en-US" b="0" i="1" u="none" strike="noStrike" cap="none" normalizeH="0" baseline="0" smtClean="0">
                                <a:ln>
                                  <a:noFill/>
                                </a:ln>
                                <a:solidFill>
                                  <a:srgbClr val="000000"/>
                                </a:solidFill>
                                <a:effectLst/>
                                <a:latin typeface="Cambria Math" panose="02040503050406030204" pitchFamily="18" charset="0"/>
                              </a:rPr>
                              <m:t>𝑐𝑟𝑖𝑡</m:t>
                            </m:r>
                          </m:sub>
                        </m:sSub>
                        <m:r>
                          <a:rPr kumimoji="0" lang="en-GB" altLang="en-US" b="0" i="1" u="none" strike="noStrike" cap="none" normalizeH="0" baseline="0" smtClean="0">
                            <a:ln>
                              <a:noFill/>
                            </a:ln>
                            <a:solidFill>
                              <a:srgbClr val="000000"/>
                            </a:solidFill>
                            <a:effectLst/>
                            <a:latin typeface="Cambria Math" panose="02040503050406030204" pitchFamily="18" charset="0"/>
                          </a:rPr>
                          <m:t>,</m:t>
                        </m:r>
                      </m:oMath>
                    </m:oMathPara>
                  </a14:m>
                  <a:endParaRPr kumimoji="0" lang="en-GB" altLang="en-US" i="0" u="none" strike="noStrike" cap="none" normalizeH="0" baseline="0" dirty="0">
                    <a:ln>
                      <a:noFill/>
                    </a:ln>
                    <a:solidFill>
                      <a:srgbClr val="000000"/>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i="0" u="none" strike="noStrike" cap="none" normalizeH="0" baseline="0" dirty="0">
                      <a:ln>
                        <a:noFill/>
                      </a:ln>
                      <a:solidFill>
                        <a:srgbClr val="000000"/>
                      </a:solidFill>
                      <a:effectLst/>
                      <a:latin typeface="Arial" panose="020B0604020202020204" pitchFamily="34" charset="0"/>
                    </a:rPr>
                    <a:t>and </a:t>
                  </a:r>
                  <a:r>
                    <a:rPr lang="en-GB" altLang="en-US" dirty="0">
                      <a:solidFill>
                        <a:srgbClr val="000000"/>
                      </a:solidFill>
                      <a:latin typeface="Arial" panose="020B0604020202020204" pitchFamily="34" charset="0"/>
                    </a:rPr>
                    <a:t>where </a:t>
                  </a:r>
                  <a14:m>
                    <m:oMath xmlns:m="http://schemas.openxmlformats.org/officeDocument/2006/math">
                      <m:sSub>
                        <m:sSubPr>
                          <m:ctrlPr>
                            <a:rPr lang="en-GB" altLang="en-US" b="0" i="1" smtClean="0">
                              <a:solidFill>
                                <a:srgbClr val="000000"/>
                              </a:solidFill>
                              <a:latin typeface="Cambria Math" panose="02040503050406030204" pitchFamily="18" charset="0"/>
                            </a:rPr>
                          </m:ctrlPr>
                        </m:sSubPr>
                        <m:e>
                          <m:r>
                            <a:rPr lang="en-GB" altLang="en-US" b="0" i="1" smtClean="0">
                              <a:solidFill>
                                <a:srgbClr val="000000"/>
                              </a:solidFill>
                              <a:latin typeface="Cambria Math" panose="02040503050406030204" pitchFamily="18" charset="0"/>
                            </a:rPr>
                            <m:t>𝜌</m:t>
                          </m:r>
                        </m:e>
                        <m:sub>
                          <m:r>
                            <a:rPr lang="en-GB" altLang="en-US" b="0" i="1" smtClean="0">
                              <a:solidFill>
                                <a:srgbClr val="000000"/>
                              </a:solidFill>
                              <a:latin typeface="Cambria Math" panose="02040503050406030204" pitchFamily="18" charset="0"/>
                            </a:rPr>
                            <m:t>𝑐𝑟𝑖𝑡</m:t>
                          </m:r>
                        </m:sub>
                      </m:sSub>
                    </m:oMath>
                  </a14:m>
                  <a:r>
                    <a:rPr kumimoji="0" lang="en-GB" altLang="en-US" i="0" u="none" strike="noStrike" cap="none" normalizeH="0" baseline="0" dirty="0">
                      <a:ln>
                        <a:noFill/>
                      </a:ln>
                      <a:solidFill>
                        <a:srgbClr val="000000"/>
                      </a:solidFill>
                      <a:effectLst/>
                      <a:latin typeface="Arial" panose="020B0604020202020204" pitchFamily="34" charset="0"/>
                    </a:rPr>
                    <a:t> is the critical density of the univers</a:t>
                  </a:r>
                  <a:r>
                    <a:rPr lang="en-GB" altLang="en-US" dirty="0">
                      <a:solidFill>
                        <a:srgbClr val="000000"/>
                      </a:solidFill>
                      <a:latin typeface="Arial" panose="020B0604020202020204" pitchFamily="34" charset="0"/>
                    </a:rPr>
                    <a:t>e, </a:t>
                  </a:r>
                  <a14:m>
                    <m:oMath xmlns:m="http://schemas.openxmlformats.org/officeDocument/2006/math">
                      <m:r>
                        <a:rPr lang="en-GB" altLang="en-US" b="0" i="1" smtClean="0">
                          <a:solidFill>
                            <a:srgbClr val="000000"/>
                          </a:solidFill>
                          <a:latin typeface="Cambria Math" panose="02040503050406030204" pitchFamily="18" charset="0"/>
                        </a:rPr>
                        <m:t>𝑐</m:t>
                      </m:r>
                      <m:r>
                        <a:rPr lang="en-GB" altLang="en-US" b="0" i="1" smtClean="0">
                          <a:solidFill>
                            <a:srgbClr val="000000"/>
                          </a:solidFill>
                          <a:latin typeface="Cambria Math" panose="02040503050406030204" pitchFamily="18" charset="0"/>
                        </a:rPr>
                        <m:t>=</m:t>
                      </m:r>
                      <m:sSub>
                        <m:sSubPr>
                          <m:ctrlPr>
                            <a:rPr lang="en-GB" altLang="en-US" b="0" i="1" smtClean="0">
                              <a:solidFill>
                                <a:srgbClr val="000000"/>
                              </a:solidFill>
                              <a:latin typeface="Cambria Math" panose="02040503050406030204" pitchFamily="18" charset="0"/>
                            </a:rPr>
                          </m:ctrlPr>
                        </m:sSubPr>
                        <m:e>
                          <m:r>
                            <a:rPr lang="en-GB" altLang="en-US" b="0" i="1" smtClean="0">
                              <a:solidFill>
                                <a:srgbClr val="000000"/>
                              </a:solidFill>
                              <a:latin typeface="Cambria Math" panose="02040503050406030204" pitchFamily="18" charset="0"/>
                            </a:rPr>
                            <m:t>𝑟</m:t>
                          </m:r>
                        </m:e>
                        <m:sub>
                          <m:r>
                            <a:rPr lang="en-GB" altLang="en-US" b="0" i="1" smtClean="0">
                              <a:solidFill>
                                <a:srgbClr val="000000"/>
                              </a:solidFill>
                              <a:latin typeface="Cambria Math" panose="02040503050406030204" pitchFamily="18" charset="0"/>
                            </a:rPr>
                            <m:t>200</m:t>
                          </m:r>
                        </m:sub>
                      </m:sSub>
                      <m:r>
                        <a:rPr lang="en-GB" altLang="en-US" b="0" i="1" smtClean="0">
                          <a:solidFill>
                            <a:srgbClr val="000000"/>
                          </a:solidFill>
                          <a:latin typeface="Cambria Math" panose="02040503050406030204" pitchFamily="18" charset="0"/>
                        </a:rPr>
                        <m:t>/</m:t>
                      </m:r>
                      <m:sSub>
                        <m:sSubPr>
                          <m:ctrlPr>
                            <a:rPr lang="en-GB" altLang="en-US" b="0" i="1" smtClean="0">
                              <a:solidFill>
                                <a:srgbClr val="000000"/>
                              </a:solidFill>
                              <a:latin typeface="Cambria Math" panose="02040503050406030204" pitchFamily="18" charset="0"/>
                            </a:rPr>
                          </m:ctrlPr>
                        </m:sSubPr>
                        <m:e>
                          <m:r>
                            <a:rPr lang="en-GB" altLang="en-US" b="0" i="1" smtClean="0">
                              <a:solidFill>
                                <a:srgbClr val="000000"/>
                              </a:solidFill>
                              <a:latin typeface="Cambria Math" panose="02040503050406030204" pitchFamily="18" charset="0"/>
                            </a:rPr>
                            <m:t>𝑟</m:t>
                          </m:r>
                        </m:e>
                        <m:sub>
                          <m:r>
                            <a:rPr lang="en-GB" altLang="en-US" b="0" i="1" smtClean="0">
                              <a:solidFill>
                                <a:srgbClr val="000000"/>
                              </a:solidFill>
                              <a:latin typeface="Cambria Math" panose="02040503050406030204" pitchFamily="18" charset="0"/>
                            </a:rPr>
                            <m:t>𝑠</m:t>
                          </m:r>
                        </m:sub>
                      </m:sSub>
                    </m:oMath>
                  </a14:m>
                  <a:r>
                    <a:rPr kumimoji="0" lang="en-GB" altLang="en-US" i="0" u="none" strike="noStrike" cap="none" normalizeH="0" baseline="0" dirty="0">
                      <a:ln>
                        <a:noFill/>
                      </a:ln>
                      <a:solidFill>
                        <a:srgbClr val="000000"/>
                      </a:solidFill>
                      <a:effectLst/>
                      <a:latin typeface="Arial" panose="020B0604020202020204" pitchFamily="34" charset="0"/>
                    </a:rPr>
                    <a:t> is the concentration parameter,</a:t>
                  </a:r>
                  <a:r>
                    <a:rPr kumimoji="0" lang="en-GB" altLang="en-US" i="0" u="none" strike="noStrike" cap="none" normalizeH="0" dirty="0">
                      <a:ln>
                        <a:noFill/>
                      </a:ln>
                      <a:solidFill>
                        <a:srgbClr val="000000"/>
                      </a:solidFill>
                      <a:effectLst/>
                      <a:latin typeface="Arial" panose="020B0604020202020204" pitchFamily="34" charset="0"/>
                    </a:rPr>
                    <a:t> </a:t>
                  </a:r>
                  <a14:m>
                    <m:oMath xmlns:m="http://schemas.openxmlformats.org/officeDocument/2006/math">
                      <m:sSub>
                        <m:sSubPr>
                          <m:ctrlPr>
                            <a:rPr kumimoji="0" lang="en-GB" altLang="en-US" b="0" i="1" u="none" strike="noStrike" cap="none" normalizeH="0" smtClean="0">
                              <a:ln>
                                <a:noFill/>
                              </a:ln>
                              <a:solidFill>
                                <a:srgbClr val="000000"/>
                              </a:solidFill>
                              <a:effectLst/>
                              <a:latin typeface="Cambria Math" panose="02040503050406030204" pitchFamily="18" charset="0"/>
                            </a:rPr>
                          </m:ctrlPr>
                        </m:sSubPr>
                        <m:e>
                          <m:r>
                            <a:rPr kumimoji="0" lang="en-GB" altLang="en-US" b="0" i="1" u="none" strike="noStrike" cap="none" normalizeH="0" smtClean="0">
                              <a:ln>
                                <a:noFill/>
                              </a:ln>
                              <a:solidFill>
                                <a:srgbClr val="000000"/>
                              </a:solidFill>
                              <a:effectLst/>
                              <a:latin typeface="Cambria Math" panose="02040503050406030204" pitchFamily="18" charset="0"/>
                            </a:rPr>
                            <m:t>𝑟</m:t>
                          </m:r>
                        </m:e>
                        <m:sub>
                          <m:r>
                            <a:rPr kumimoji="0" lang="en-GB" altLang="en-US" b="0" i="1" u="none" strike="noStrike" cap="none" normalizeH="0" smtClean="0">
                              <a:ln>
                                <a:noFill/>
                              </a:ln>
                              <a:solidFill>
                                <a:srgbClr val="000000"/>
                              </a:solidFill>
                              <a:effectLst/>
                              <a:latin typeface="Cambria Math" panose="02040503050406030204" pitchFamily="18" charset="0"/>
                            </a:rPr>
                            <m:t>200</m:t>
                          </m:r>
                        </m:sub>
                      </m:sSub>
                    </m:oMath>
                  </a14:m>
                  <a:r>
                    <a:rPr kumimoji="0" lang="en-GB" altLang="en-US" i="0" u="none" strike="noStrike" cap="none" normalizeH="0" baseline="0" dirty="0">
                      <a:ln>
                        <a:noFill/>
                      </a:ln>
                      <a:solidFill>
                        <a:srgbClr val="000000"/>
                      </a:solidFill>
                      <a:effectLst/>
                      <a:latin typeface="Arial" panose="020B0604020202020204" pitchFamily="34" charset="0"/>
                    </a:rPr>
                    <a:t> is the radius at which </a:t>
                  </a:r>
                  <a14:m>
                    <m:oMath xmlns:m="http://schemas.openxmlformats.org/officeDocument/2006/math">
                      <m:r>
                        <a:rPr kumimoji="0" lang="en-GB" altLang="en-US" b="0" i="1" u="none" strike="noStrike" cap="none" normalizeH="0" baseline="0" smtClean="0">
                          <a:ln>
                            <a:noFill/>
                          </a:ln>
                          <a:solidFill>
                            <a:srgbClr val="000000"/>
                          </a:solidFill>
                          <a:effectLst/>
                          <a:latin typeface="Cambria Math" panose="02040503050406030204" pitchFamily="18" charset="0"/>
                        </a:rPr>
                        <m:t>𝜌</m:t>
                      </m:r>
                      <m:d>
                        <m:dPr>
                          <m:ctrlPr>
                            <a:rPr kumimoji="0" lang="en-GB" altLang="en-US" b="0" i="1" u="none" strike="noStrike" cap="none" normalizeH="0" baseline="0" smtClean="0">
                              <a:ln>
                                <a:noFill/>
                              </a:ln>
                              <a:solidFill>
                                <a:srgbClr val="000000"/>
                              </a:solidFill>
                              <a:effectLst/>
                              <a:latin typeface="Cambria Math" panose="02040503050406030204" pitchFamily="18" charset="0"/>
                            </a:rPr>
                          </m:ctrlPr>
                        </m:dPr>
                        <m:e>
                          <m:sSub>
                            <m:sSubPr>
                              <m:ctrlPr>
                                <a:rPr kumimoji="0" lang="en-GB" altLang="en-US" b="0"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𝑟</m:t>
                              </m:r>
                            </m:e>
                            <m:sub>
                              <m:r>
                                <a:rPr kumimoji="0" lang="en-GB" altLang="en-US" b="0" i="1" u="none" strike="noStrike" cap="none" normalizeH="0" baseline="0" smtClean="0">
                                  <a:ln>
                                    <a:noFill/>
                                  </a:ln>
                                  <a:solidFill>
                                    <a:srgbClr val="000000"/>
                                  </a:solidFill>
                                  <a:effectLst/>
                                  <a:latin typeface="Cambria Math" panose="02040503050406030204" pitchFamily="18" charset="0"/>
                                </a:rPr>
                                <m:t>200</m:t>
                              </m:r>
                            </m:sub>
                          </m:sSub>
                        </m:e>
                      </m:d>
                      <m:r>
                        <a:rPr kumimoji="0" lang="en-GB" altLang="en-US" b="0" i="1" u="none" strike="noStrike" cap="none" normalizeH="0" baseline="0" smtClean="0">
                          <a:ln>
                            <a:noFill/>
                          </a:ln>
                          <a:solidFill>
                            <a:srgbClr val="000000"/>
                          </a:solidFill>
                          <a:effectLst/>
                          <a:latin typeface="Cambria Math" panose="02040503050406030204" pitchFamily="18" charset="0"/>
                        </a:rPr>
                        <m:t>=200</m:t>
                      </m:r>
                      <m:sSub>
                        <m:sSubPr>
                          <m:ctrlPr>
                            <a:rPr kumimoji="0" lang="en-GB" altLang="en-US" b="0"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𝜌</m:t>
                          </m:r>
                        </m:e>
                        <m:sub>
                          <m:r>
                            <a:rPr kumimoji="0" lang="en-GB" altLang="en-US" b="0" i="1" u="none" strike="noStrike" cap="none" normalizeH="0" baseline="0" smtClean="0">
                              <a:ln>
                                <a:noFill/>
                              </a:ln>
                              <a:solidFill>
                                <a:srgbClr val="000000"/>
                              </a:solidFill>
                              <a:effectLst/>
                              <a:latin typeface="Cambria Math" panose="02040503050406030204" pitchFamily="18" charset="0"/>
                            </a:rPr>
                            <m:t>𝑐𝑟𝑖𝑡</m:t>
                          </m:r>
                        </m:sub>
                      </m:sSub>
                    </m:oMath>
                  </a14:m>
                  <a:r>
                    <a:rPr kumimoji="0" lang="en-GB" altLang="en-US" i="0" u="none" strike="noStrike" cap="none" normalizeH="0" baseline="0" dirty="0">
                      <a:ln>
                        <a:noFill/>
                      </a:ln>
                      <a:solidFill>
                        <a:srgbClr val="000000"/>
                      </a:solidFill>
                      <a:effectLst/>
                      <a:latin typeface="Arial" panose="020B0604020202020204" pitchFamily="34" charset="0"/>
                    </a:rPr>
                    <a:t>, </a:t>
                  </a:r>
                  <a14:m>
                    <m:oMath xmlns:m="http://schemas.openxmlformats.org/officeDocument/2006/math">
                      <m:sSub>
                        <m:sSubPr>
                          <m:ctrlPr>
                            <a:rPr kumimoji="0" lang="en-GB" altLang="en-US" b="0" i="1" u="none" strike="noStrike" cap="none" normalizeH="0" baseline="0" smtClean="0">
                              <a:ln>
                                <a:noFill/>
                              </a:ln>
                              <a:solidFill>
                                <a:srgbClr val="000000"/>
                              </a:solidFill>
                              <a:effectLst/>
                              <a:latin typeface="Cambria Math" panose="02040503050406030204" pitchFamily="18" charset="0"/>
                            </a:rPr>
                          </m:ctrlPr>
                        </m:sSubPr>
                        <m:e>
                          <m:r>
                            <a:rPr kumimoji="0" lang="en-GB" altLang="en-US" b="0" i="1" u="none" strike="noStrike" cap="none" normalizeH="0" baseline="0" smtClean="0">
                              <a:ln>
                                <a:noFill/>
                              </a:ln>
                              <a:solidFill>
                                <a:srgbClr val="000000"/>
                              </a:solidFill>
                              <a:effectLst/>
                              <a:latin typeface="Cambria Math" panose="02040503050406030204" pitchFamily="18" charset="0"/>
                            </a:rPr>
                            <m:t>𝑟</m:t>
                          </m:r>
                        </m:e>
                        <m:sub>
                          <m:r>
                            <a:rPr kumimoji="0" lang="en-GB" altLang="en-US" b="0" i="1" u="none" strike="noStrike" cap="none" normalizeH="0" baseline="0" smtClean="0">
                              <a:ln>
                                <a:noFill/>
                              </a:ln>
                              <a:solidFill>
                                <a:srgbClr val="000000"/>
                              </a:solidFill>
                              <a:effectLst/>
                              <a:latin typeface="Cambria Math" panose="02040503050406030204" pitchFamily="18" charset="0"/>
                            </a:rPr>
                            <m:t>𝑠</m:t>
                          </m:r>
                        </m:sub>
                      </m:sSub>
                    </m:oMath>
                  </a14:m>
                  <a:r>
                    <a:rPr kumimoji="0" lang="en-GB" altLang="en-US" i="0" u="none" strike="noStrike" cap="none" normalizeH="0" baseline="0" dirty="0">
                      <a:ln>
                        <a:noFill/>
                      </a:ln>
                      <a:solidFill>
                        <a:srgbClr val="000000"/>
                      </a:solidFill>
                      <a:effectLst/>
                      <a:latin typeface="Arial" panose="020B0604020202020204" pitchFamily="34" charset="0"/>
                    </a:rPr>
                    <a:t> is the ‘scale radius’ which is a parameter fit to halos. In this simulation, the critical density of the universe does not change with time which is not consistent with the literature.</a:t>
                  </a:r>
                </a:p>
              </p:txBody>
            </p:sp>
          </mc:Choice>
          <mc:Fallback>
            <p:sp>
              <p:nvSpPr>
                <p:cNvPr id="14" name="Text Box 6">
                  <a:extLst>
                    <a:ext uri="{FF2B5EF4-FFF2-40B4-BE49-F238E27FC236}">
                      <a16:creationId xmlns:a16="http://schemas.microsoft.com/office/drawing/2014/main" id="{F1A73BBF-E85F-4B59-B470-64E13CF292F7}"/>
                    </a:ext>
                  </a:extLst>
                </p:cNvPr>
                <p:cNvSpPr txBox="1">
                  <a:spLocks noRot="1" noChangeAspect="1" noMove="1" noResize="1" noEditPoints="1" noAdjustHandles="1" noChangeArrowheads="1" noChangeShapeType="1" noTextEdit="1"/>
                </p:cNvSpPr>
                <p:nvPr/>
              </p:nvSpPr>
              <p:spPr bwMode="auto">
                <a:xfrm>
                  <a:off x="7361812" y="8766384"/>
                  <a:ext cx="6660000" cy="6023039"/>
                </a:xfrm>
                <a:prstGeom prst="rect">
                  <a:avLst/>
                </a:prstGeom>
                <a:blipFill>
                  <a:blip r:embed="rId12"/>
                  <a:stretch>
                    <a:fillRect l="-820" t="-674" r="-820"/>
                  </a:stretch>
                </a:blipFill>
                <a:ln w="38100" cap="rnd" algn="ctr">
                  <a:solidFill>
                    <a:srgbClr val="FC5D3F"/>
                  </a:solidFill>
                  <a:bevel/>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a:lstStyle/>
                <a:p>
                  <a:r>
                    <a:rPr lang="en-GB">
                      <a:noFill/>
                    </a:rPr>
                    <a:t> </a:t>
                  </a:r>
                </a:p>
              </p:txBody>
            </p:sp>
          </mc:Fallback>
        </mc:AlternateContent>
        <p:sp>
          <p:nvSpPr>
            <p:cNvPr id="28" name="TextBox 27">
              <a:extLst>
                <a:ext uri="{FF2B5EF4-FFF2-40B4-BE49-F238E27FC236}">
                  <a16:creationId xmlns:a16="http://schemas.microsoft.com/office/drawing/2014/main" id="{EF00600D-D323-42F9-A6F6-6D75C17E86DF}"/>
                </a:ext>
              </a:extLst>
            </p:cNvPr>
            <p:cNvSpPr txBox="1"/>
            <p:nvPr/>
          </p:nvSpPr>
          <p:spPr>
            <a:xfrm>
              <a:off x="12795119" y="11041645"/>
              <a:ext cx="569444" cy="369332"/>
            </a:xfrm>
            <a:prstGeom prst="rect">
              <a:avLst/>
            </a:prstGeom>
            <a:noFill/>
          </p:spPr>
          <p:txBody>
            <a:bodyPr wrap="square" rtlCol="0">
              <a:spAutoFit/>
            </a:bodyPr>
            <a:lstStyle/>
            <a:p>
              <a:pPr algn="r"/>
              <a:r>
                <a:rPr lang="en-GB" dirty="0">
                  <a:latin typeface="Arial" panose="020B0604020202020204" pitchFamily="34" charset="0"/>
                  <a:cs typeface="Arial" panose="020B0604020202020204" pitchFamily="34" charset="0"/>
                </a:rPr>
                <a:t>(2)</a:t>
              </a:r>
            </a:p>
          </p:txBody>
        </p:sp>
        <p:sp>
          <p:nvSpPr>
            <p:cNvPr id="29" name="TextBox 28">
              <a:extLst>
                <a:ext uri="{FF2B5EF4-FFF2-40B4-BE49-F238E27FC236}">
                  <a16:creationId xmlns:a16="http://schemas.microsoft.com/office/drawing/2014/main" id="{2EFD67A9-52E7-4929-A669-77110108914E}"/>
                </a:ext>
              </a:extLst>
            </p:cNvPr>
            <p:cNvSpPr txBox="1"/>
            <p:nvPr/>
          </p:nvSpPr>
          <p:spPr>
            <a:xfrm>
              <a:off x="12781535" y="12146062"/>
              <a:ext cx="569444" cy="369332"/>
            </a:xfrm>
            <a:prstGeom prst="rect">
              <a:avLst/>
            </a:prstGeom>
            <a:noFill/>
          </p:spPr>
          <p:txBody>
            <a:bodyPr wrap="square" rtlCol="0">
              <a:spAutoFit/>
            </a:bodyPr>
            <a:lstStyle/>
            <a:p>
              <a:pPr algn="r"/>
              <a:r>
                <a:rPr lang="en-GB" dirty="0">
                  <a:latin typeface="Arial" panose="020B0604020202020204" pitchFamily="34" charset="0"/>
                  <a:cs typeface="Arial" panose="020B0604020202020204" pitchFamily="34" charset="0"/>
                </a:rPr>
                <a:t>(3)</a:t>
              </a:r>
            </a:p>
          </p:txBody>
        </p:sp>
      </p:grpSp>
      <p:pic>
        <p:nvPicPr>
          <p:cNvPr id="1024" name="Picture 1023">
            <a:extLst>
              <a:ext uri="{FF2B5EF4-FFF2-40B4-BE49-F238E27FC236}">
                <a16:creationId xmlns:a16="http://schemas.microsoft.com/office/drawing/2014/main" id="{9D6278EB-27D1-42B0-B7D0-08F21D8CBFE4}"/>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5211610" y="6620055"/>
            <a:ext cx="4962642" cy="3560265"/>
          </a:xfrm>
          <a:prstGeom prst="rect">
            <a:avLst/>
          </a:prstGeom>
        </p:spPr>
      </p:pic>
      <p:pic>
        <p:nvPicPr>
          <p:cNvPr id="9" name="Picture 8">
            <a:extLst>
              <a:ext uri="{FF2B5EF4-FFF2-40B4-BE49-F238E27FC236}">
                <a16:creationId xmlns:a16="http://schemas.microsoft.com/office/drawing/2014/main" id="{1F029FD5-EBF2-42DA-9E13-F040B20344F4}"/>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7418113" y="4914413"/>
            <a:ext cx="3361873" cy="2521405"/>
          </a:xfrm>
          <a:prstGeom prst="rect">
            <a:avLst/>
          </a:prstGeom>
        </p:spPr>
      </p:pic>
      <p:pic>
        <p:nvPicPr>
          <p:cNvPr id="19" name="Picture 18">
            <a:extLst>
              <a:ext uri="{FF2B5EF4-FFF2-40B4-BE49-F238E27FC236}">
                <a16:creationId xmlns:a16="http://schemas.microsoft.com/office/drawing/2014/main" id="{E7AF14BB-07B8-4AE2-8421-C2E5F1AA304E}"/>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10591004" y="4914414"/>
            <a:ext cx="3361873" cy="2521405"/>
          </a:xfrm>
          <a:prstGeom prst="rect">
            <a:avLst/>
          </a:prstGeom>
        </p:spPr>
      </p:pic>
    </p:spTree>
    <p:extLst>
      <p:ext uri="{BB962C8B-B14F-4D97-AF65-F5344CB8AC3E}">
        <p14:creationId xmlns:p14="http://schemas.microsoft.com/office/powerpoint/2010/main" val="36506691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7534</TotalTime>
  <Words>1037</Words>
  <Application>Microsoft Office PowerPoint</Application>
  <PresentationFormat>Custom</PresentationFormat>
  <Paragraphs>86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Symbol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Baldacchino</dc:creator>
  <cp:lastModifiedBy>Andrew Baldacchino</cp:lastModifiedBy>
  <cp:revision>41</cp:revision>
  <cp:lastPrinted>2018-02-01T13:39:08Z</cp:lastPrinted>
  <dcterms:created xsi:type="dcterms:W3CDTF">2018-01-24T16:51:34Z</dcterms:created>
  <dcterms:modified xsi:type="dcterms:W3CDTF">2018-02-01T13:48:35Z</dcterms:modified>
</cp:coreProperties>
</file>